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3" r:id="rId2"/>
    <p:sldId id="269" r:id="rId3"/>
    <p:sldId id="256" r:id="rId4"/>
    <p:sldId id="258" r:id="rId5"/>
    <p:sldId id="260" r:id="rId6"/>
    <p:sldId id="262" r:id="rId7"/>
    <p:sldId id="272" r:id="rId8"/>
    <p:sldId id="273" r:id="rId9"/>
    <p:sldId id="274" r:id="rId10"/>
    <p:sldId id="275" r:id="rId11"/>
    <p:sldId id="276" r:id="rId12"/>
    <p:sldId id="270" r:id="rId13"/>
    <p:sldId id="271" r:id="rId14"/>
    <p:sldId id="279" r:id="rId15"/>
    <p:sldId id="277" r:id="rId16"/>
    <p:sldId id="278" r:id="rId17"/>
    <p:sldId id="280" r:id="rId18"/>
    <p:sldId id="281" r:id="rId19"/>
    <p:sldId id="282" r:id="rId20"/>
    <p:sldId id="283" r:id="rId21"/>
    <p:sldId id="284" r:id="rId22"/>
    <p:sldId id="287" r:id="rId23"/>
    <p:sldId id="286" r:id="rId24"/>
    <p:sldId id="285" r:id="rId25"/>
    <p:sldId id="288" r:id="rId26"/>
    <p:sldId id="296" r:id="rId27"/>
    <p:sldId id="291" r:id="rId28"/>
    <p:sldId id="292" r:id="rId29"/>
    <p:sldId id="293" r:id="rId30"/>
    <p:sldId id="294" r:id="rId31"/>
    <p:sldId id="295" r:id="rId32"/>
    <p:sldId id="297" r:id="rId33"/>
    <p:sldId id="298" r:id="rId34"/>
    <p:sldId id="302" r:id="rId35"/>
    <p:sldId id="303" r:id="rId36"/>
    <p:sldId id="300" r:id="rId37"/>
    <p:sldId id="299" r:id="rId38"/>
    <p:sldId id="301" r:id="rId39"/>
  </p:sldIdLst>
  <p:sldSz cx="9144000" cy="6858000" type="screen4x3"/>
  <p:notesSz cx="14663738" cy="2092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880" autoAdjust="0"/>
    <p:restoredTop sz="94643" autoAdjust="0"/>
  </p:normalViewPr>
  <p:slideViewPr>
    <p:cSldViewPr>
      <p:cViewPr varScale="1">
        <p:scale>
          <a:sx n="82" d="100"/>
          <a:sy n="82"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6354287" cy="1046321"/>
          </a:xfrm>
          <a:prstGeom prst="rect">
            <a:avLst/>
          </a:prstGeom>
        </p:spPr>
        <p:txBody>
          <a:bodyPr vert="horz" lIns="201042" tIns="100521" rIns="201042" bIns="100521" rtlCol="0"/>
          <a:lstStyle>
            <a:lvl1pPr algn="l">
              <a:defRPr sz="2700"/>
            </a:lvl1pPr>
          </a:lstStyle>
          <a:p>
            <a:endParaRPr lang="en-US" dirty="0"/>
          </a:p>
        </p:txBody>
      </p:sp>
      <p:sp>
        <p:nvSpPr>
          <p:cNvPr id="3" name="Date Placeholder 2"/>
          <p:cNvSpPr>
            <a:spLocks noGrp="1"/>
          </p:cNvSpPr>
          <p:nvPr>
            <p:ph type="dt" idx="1"/>
          </p:nvPr>
        </p:nvSpPr>
        <p:spPr>
          <a:xfrm>
            <a:off x="8306058" y="1"/>
            <a:ext cx="6354287" cy="1046321"/>
          </a:xfrm>
          <a:prstGeom prst="rect">
            <a:avLst/>
          </a:prstGeom>
        </p:spPr>
        <p:txBody>
          <a:bodyPr vert="horz" lIns="201042" tIns="100521" rIns="201042" bIns="100521" rtlCol="0"/>
          <a:lstStyle>
            <a:lvl1pPr algn="r">
              <a:defRPr sz="2700"/>
            </a:lvl1pPr>
          </a:lstStyle>
          <a:p>
            <a:fld id="{F60B9357-93D9-40E3-9DBF-26A605194F26}" type="datetimeFigureOut">
              <a:rPr lang="en-US" smtClean="0"/>
              <a:pPr/>
              <a:t>6/27/2019</a:t>
            </a:fld>
            <a:endParaRPr lang="en-US" dirty="0"/>
          </a:p>
        </p:txBody>
      </p:sp>
      <p:sp>
        <p:nvSpPr>
          <p:cNvPr id="4" name="Slide Image Placeholder 3"/>
          <p:cNvSpPr>
            <a:spLocks noGrp="1" noRot="1" noChangeAspect="1"/>
          </p:cNvSpPr>
          <p:nvPr>
            <p:ph type="sldImg" idx="2"/>
          </p:nvPr>
        </p:nvSpPr>
        <p:spPr>
          <a:xfrm>
            <a:off x="2100263" y="1570038"/>
            <a:ext cx="10463212" cy="7847012"/>
          </a:xfrm>
          <a:prstGeom prst="rect">
            <a:avLst/>
          </a:prstGeom>
          <a:noFill/>
          <a:ln w="12700">
            <a:solidFill>
              <a:prstClr val="black"/>
            </a:solidFill>
          </a:ln>
        </p:spPr>
        <p:txBody>
          <a:bodyPr vert="horz" lIns="201042" tIns="100521" rIns="201042" bIns="100521" rtlCol="0" anchor="ctr"/>
          <a:lstStyle/>
          <a:p>
            <a:endParaRPr lang="en-US" dirty="0"/>
          </a:p>
        </p:txBody>
      </p:sp>
      <p:sp>
        <p:nvSpPr>
          <p:cNvPr id="5" name="Notes Placeholder 4"/>
          <p:cNvSpPr>
            <a:spLocks noGrp="1"/>
          </p:cNvSpPr>
          <p:nvPr>
            <p:ph type="body" sz="quarter" idx="3"/>
          </p:nvPr>
        </p:nvSpPr>
        <p:spPr>
          <a:xfrm>
            <a:off x="1466376" y="9940053"/>
            <a:ext cx="11730990" cy="9416891"/>
          </a:xfrm>
          <a:prstGeom prst="rect">
            <a:avLst/>
          </a:prstGeom>
        </p:spPr>
        <p:txBody>
          <a:bodyPr vert="horz" lIns="201042" tIns="100521" rIns="201042" bIns="1005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876471"/>
            <a:ext cx="6354287" cy="1046321"/>
          </a:xfrm>
          <a:prstGeom prst="rect">
            <a:avLst/>
          </a:prstGeom>
        </p:spPr>
        <p:txBody>
          <a:bodyPr vert="horz" lIns="201042" tIns="100521" rIns="201042" bIns="100521" rtlCol="0" anchor="b"/>
          <a:lstStyle>
            <a:lvl1pPr algn="l">
              <a:defRPr sz="2700"/>
            </a:lvl1pPr>
          </a:lstStyle>
          <a:p>
            <a:endParaRPr lang="en-US" dirty="0"/>
          </a:p>
        </p:txBody>
      </p:sp>
      <p:sp>
        <p:nvSpPr>
          <p:cNvPr id="7" name="Slide Number Placeholder 6"/>
          <p:cNvSpPr>
            <a:spLocks noGrp="1"/>
          </p:cNvSpPr>
          <p:nvPr>
            <p:ph type="sldNum" sz="quarter" idx="5"/>
          </p:nvPr>
        </p:nvSpPr>
        <p:spPr>
          <a:xfrm>
            <a:off x="8306058" y="19876471"/>
            <a:ext cx="6354287" cy="1046321"/>
          </a:xfrm>
          <a:prstGeom prst="rect">
            <a:avLst/>
          </a:prstGeom>
        </p:spPr>
        <p:txBody>
          <a:bodyPr vert="horz" lIns="201042" tIns="100521" rIns="201042" bIns="100521" rtlCol="0" anchor="b"/>
          <a:lstStyle>
            <a:lvl1pPr algn="r">
              <a:defRPr sz="2700"/>
            </a:lvl1pPr>
          </a:lstStyle>
          <a:p>
            <a:fld id="{2BA85252-9589-4F5F-A5A4-3A531E4EF208}"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85252-9589-4F5F-A5A4-3A531E4EF208}"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85252-9589-4F5F-A5A4-3A531E4EF2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B0277-32F7-4E6E-BBF3-02B929573FA2}"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6566-1F79-47BB-92F6-AA85179BC596}"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0277-32F7-4E6E-BBF3-02B929573FA2}" type="datetimeFigureOut">
              <a:rPr lang="en-US" smtClean="0"/>
              <a:pPr/>
              <a:t>6/27/2019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76566-1F79-47BB-92F6-AA85179BC596}"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6.jpeg"/><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jpeg"/><Relationship Id="rId7"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6.jpeg"/><Relationship Id="rId7"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908" y="857232"/>
            <a:ext cx="8229600" cy="1143000"/>
          </a:xfrm>
        </p:spPr>
        <p:txBody>
          <a:bodyPr/>
          <a:lstStyle/>
          <a:p>
            <a:endParaRPr lang="en-US" dirty="0"/>
          </a:p>
        </p:txBody>
      </p:sp>
      <p:sp>
        <p:nvSpPr>
          <p:cNvPr id="4" name="Title 1"/>
          <p:cNvSpPr txBox="1">
            <a:spLocks/>
          </p:cNvSpPr>
          <p:nvPr/>
        </p:nvSpPr>
        <p:spPr>
          <a:xfrm>
            <a:off x="1142976" y="0"/>
            <a:ext cx="6643734" cy="1357322"/>
          </a:xfrm>
          <a:prstGeom prst="rect">
            <a:avLst/>
          </a:prstGeom>
        </p:spPr>
        <p:txBody>
          <a:bodyPr vert="horz" lIns="91440" tIns="45720" rIns="91440" bIns="45720" rtlCol="0" anchor="ctr">
            <a:normAutofit/>
          </a:bodyPr>
          <a:lstStyle/>
          <a:p>
            <a:pPr lvl="1" algn="ctr">
              <a:spcBef>
                <a:spcPct val="0"/>
              </a:spcBef>
            </a:pPr>
            <a:r>
              <a:rPr lang="en-US" sz="2800" b="1" dirty="0">
                <a:solidFill>
                  <a:schemeClr val="tx2">
                    <a:lumMod val="40000"/>
                    <a:lumOff val="60000"/>
                  </a:schemeClr>
                </a:solidFill>
                <a:latin typeface="ISOCPEUR" pitchFamily="34" charset="0"/>
                <a:ea typeface="+mj-ea"/>
                <a:cs typeface="+mj-cs"/>
              </a:rPr>
              <a:t>PROPOSED TRANSFORMATION</a:t>
            </a:r>
            <a:endParaRPr kumimoji="0" lang="en-US" sz="2800" b="1" i="0" u="none" strike="noStrike" kern="1200" cap="none" spc="0" normalizeH="0" noProof="0" dirty="0">
              <a:ln>
                <a:noFill/>
              </a:ln>
              <a:solidFill>
                <a:schemeClr val="tx2">
                  <a:lumMod val="40000"/>
                  <a:lumOff val="60000"/>
                </a:schemeClr>
              </a:solidFill>
              <a:effectLst/>
              <a:uLnTx/>
              <a:uFillTx/>
              <a:latin typeface="ISOCPEUR"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a:latin typeface="+mj-lt"/>
                <a:ea typeface="+mj-ea"/>
                <a:cs typeface="+mj-cs"/>
              </a:rPr>
              <a:t>          </a:t>
            </a:r>
            <a:endParaRPr kumimoji="0" lang="en-US" sz="2000" b="0" i="0" u="none" strike="noStrike" kern="1200" cap="none" spc="0" normalizeH="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3357554" y="6581001"/>
            <a:ext cx="4572000" cy="276999"/>
          </a:xfrm>
          <a:prstGeom prst="rect">
            <a:avLst/>
          </a:prstGeom>
        </p:spPr>
        <p:txBody>
          <a:bodyPr>
            <a:spAutoFit/>
          </a:bodyPr>
          <a:lstStyle/>
          <a:p>
            <a:pPr lvl="1">
              <a:spcBef>
                <a:spcPct val="0"/>
              </a:spcBef>
            </a:pPr>
            <a:r>
              <a:rPr lang="en-US" sz="1200" b="1" dirty="0">
                <a:latin typeface="ISOCPEUR" pitchFamily="34" charset="0"/>
                <a:cs typeface="ISOCT" pitchFamily="2" charset="0"/>
              </a:rPr>
              <a:t>MARIUS    ERASMUS</a:t>
            </a:r>
          </a:p>
        </p:txBody>
      </p:sp>
      <p:pic>
        <p:nvPicPr>
          <p:cNvPr id="8" name="Content Placeholder 7" descr="DSC06815.JPG"/>
          <p:cNvPicPr>
            <a:picLocks noGrp="1" noChangeAspect="1"/>
          </p:cNvPicPr>
          <p:nvPr>
            <p:ph idx="1"/>
          </p:nvPr>
        </p:nvPicPr>
        <p:blipFill>
          <a:blip r:embed="rId3" cstate="email"/>
          <a:stretch>
            <a:fillRect/>
          </a:stretch>
        </p:blipFill>
        <p:spPr>
          <a:xfrm>
            <a:off x="1428728" y="1428736"/>
            <a:ext cx="2714644" cy="3619525"/>
          </a:xfrm>
        </p:spPr>
      </p:pic>
      <p:pic>
        <p:nvPicPr>
          <p:cNvPr id="7" name="Picture 6" descr="doc20100419124437.jpg"/>
          <p:cNvPicPr>
            <a:picLocks noChangeAspect="1"/>
          </p:cNvPicPr>
          <p:nvPr/>
        </p:nvPicPr>
        <p:blipFill>
          <a:blip r:embed="rId4" cstate="email"/>
          <a:stretch>
            <a:fillRect/>
          </a:stretch>
        </p:blipFill>
        <p:spPr>
          <a:xfrm>
            <a:off x="3929058" y="5357826"/>
            <a:ext cx="1277529" cy="1226428"/>
          </a:xfrm>
          <a:prstGeom prst="rect">
            <a:avLst/>
          </a:prstGeom>
        </p:spPr>
      </p:pic>
      <p:pic>
        <p:nvPicPr>
          <p:cNvPr id="12" name="Picture 11" descr="P1010255.JPG"/>
          <p:cNvPicPr>
            <a:picLocks noChangeAspect="1"/>
          </p:cNvPicPr>
          <p:nvPr/>
        </p:nvPicPr>
        <p:blipFill>
          <a:blip r:embed="rId5" cstate="email"/>
          <a:stretch>
            <a:fillRect/>
          </a:stretch>
        </p:blipFill>
        <p:spPr>
          <a:xfrm>
            <a:off x="5072066" y="1428736"/>
            <a:ext cx="2732504" cy="3643338"/>
          </a:xfrm>
          <a:prstGeom prst="rect">
            <a:avLst/>
          </a:prstGeom>
        </p:spPr>
      </p:pic>
      <p:sp>
        <p:nvSpPr>
          <p:cNvPr id="13" name="Rectangle 12"/>
          <p:cNvSpPr/>
          <p:nvPr/>
        </p:nvSpPr>
        <p:spPr>
          <a:xfrm>
            <a:off x="3929058" y="571480"/>
            <a:ext cx="894797" cy="400110"/>
          </a:xfrm>
          <a:prstGeom prst="rect">
            <a:avLst/>
          </a:prstGeom>
        </p:spPr>
        <p:txBody>
          <a:bodyPr wrap="none">
            <a:spAutoFit/>
          </a:bodyPr>
          <a:lstStyle/>
          <a:p>
            <a:pPr lvl="1" algn="ctr">
              <a:spcBef>
                <a:spcPct val="0"/>
              </a:spcBef>
            </a:pPr>
            <a:r>
              <a:rPr lang="en-US" sz="2000" b="1" dirty="0">
                <a:solidFill>
                  <a:schemeClr val="tx2">
                    <a:lumMod val="40000"/>
                    <a:lumOff val="60000"/>
                  </a:schemeClr>
                </a:solidFill>
                <a:latin typeface="ISOCPEUR" pitchFamily="34" charset="0"/>
              </a:rPr>
              <a:t>OF</a:t>
            </a:r>
          </a:p>
        </p:txBody>
      </p:sp>
      <p:sp>
        <p:nvSpPr>
          <p:cNvPr id="14" name="Rectangle 13"/>
          <p:cNvSpPr/>
          <p:nvPr/>
        </p:nvSpPr>
        <p:spPr>
          <a:xfrm>
            <a:off x="2714612" y="928670"/>
            <a:ext cx="3850734" cy="400110"/>
          </a:xfrm>
          <a:prstGeom prst="rect">
            <a:avLst/>
          </a:prstGeom>
        </p:spPr>
        <p:txBody>
          <a:bodyPr wrap="none">
            <a:spAutoFit/>
          </a:bodyPr>
          <a:lstStyle/>
          <a:p>
            <a:pPr lvl="1" algn="ctr">
              <a:spcBef>
                <a:spcPct val="0"/>
              </a:spcBef>
            </a:pPr>
            <a:r>
              <a:rPr lang="en-US" sz="2000" b="1" dirty="0">
                <a:solidFill>
                  <a:schemeClr val="tx2">
                    <a:lumMod val="40000"/>
                    <a:lumOff val="60000"/>
                  </a:schemeClr>
                </a:solidFill>
                <a:latin typeface="ISOCPEUR" pitchFamily="34" charset="0"/>
              </a:rPr>
              <a:t>THE SPORTS GROUND PRECINCT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7083329-2.jpg"/>
          <p:cNvPicPr>
            <a:picLocks noChangeAspect="1"/>
          </p:cNvPicPr>
          <p:nvPr/>
        </p:nvPicPr>
        <p:blipFill>
          <a:blip r:embed="rId3" cstate="email"/>
          <a:stretch>
            <a:fillRect/>
          </a:stretch>
        </p:blipFill>
        <p:spPr>
          <a:xfrm>
            <a:off x="500034" y="1232694"/>
            <a:ext cx="7072362" cy="4999940"/>
          </a:xfrm>
          <a:prstGeom prst="rect">
            <a:avLst/>
          </a:prstGeom>
        </p:spPr>
      </p:pic>
      <p:pic>
        <p:nvPicPr>
          <p:cNvPr id="5" name="Picture 4"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7" name="Rectangle 6"/>
          <p:cNvSpPr/>
          <p:nvPr/>
        </p:nvSpPr>
        <p:spPr>
          <a:xfrm rot="16200000">
            <a:off x="7651031" y="3146924"/>
            <a:ext cx="1212191"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GATEWAYS</a:t>
            </a:r>
            <a:endParaRPr lang="en-US" dirty="0"/>
          </a:p>
        </p:txBody>
      </p:sp>
      <p:sp>
        <p:nvSpPr>
          <p:cNvPr id="8" name="Rectangle 7"/>
          <p:cNvSpPr/>
          <p:nvPr/>
        </p:nvSpPr>
        <p:spPr>
          <a:xfrm>
            <a:off x="2500298"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10" name="Picture 9" descr="DSC06668.JPG"/>
          <p:cNvPicPr>
            <a:picLocks noChangeAspect="1"/>
          </p:cNvPicPr>
          <p:nvPr/>
        </p:nvPicPr>
        <p:blipFill>
          <a:blip r:embed="rId5" cstate="email"/>
          <a:stretch>
            <a:fillRect/>
          </a:stretch>
        </p:blipFill>
        <p:spPr>
          <a:xfrm>
            <a:off x="7429520" y="285728"/>
            <a:ext cx="1553759" cy="2071678"/>
          </a:xfrm>
          <a:prstGeom prst="rect">
            <a:avLst/>
          </a:prstGeom>
        </p:spPr>
      </p:pic>
      <p:sp>
        <p:nvSpPr>
          <p:cNvPr id="12" name="Rectangle 11"/>
          <p:cNvSpPr/>
          <p:nvPr/>
        </p:nvSpPr>
        <p:spPr>
          <a:xfrm>
            <a:off x="428596" y="214290"/>
            <a:ext cx="1912703"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YEOVILLE MAPPING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506164735-2.jpg"/>
          <p:cNvPicPr>
            <a:picLocks noChangeAspect="1"/>
          </p:cNvPicPr>
          <p:nvPr/>
        </p:nvPicPr>
        <p:blipFill>
          <a:blip r:embed="rId3" cstate="email"/>
          <a:stretch>
            <a:fillRect/>
          </a:stretch>
        </p:blipFill>
        <p:spPr>
          <a:xfrm>
            <a:off x="571472" y="1357298"/>
            <a:ext cx="6858048" cy="4848427"/>
          </a:xfrm>
          <a:prstGeom prst="rect">
            <a:avLst/>
          </a:prstGeom>
        </p:spPr>
      </p:pic>
      <p:pic>
        <p:nvPicPr>
          <p:cNvPr id="5" name="Picture 4"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7" name="Rectangle 6"/>
          <p:cNvSpPr/>
          <p:nvPr/>
        </p:nvSpPr>
        <p:spPr>
          <a:xfrm rot="16200000">
            <a:off x="7143768" y="3357562"/>
            <a:ext cx="280557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PUBLIC AND PRIVATE REALM</a:t>
            </a:r>
            <a:endParaRPr lang="en-US" dirty="0"/>
          </a:p>
        </p:txBody>
      </p:sp>
      <p:sp>
        <p:nvSpPr>
          <p:cNvPr id="9" name="Rectangle 8"/>
          <p:cNvSpPr/>
          <p:nvPr/>
        </p:nvSpPr>
        <p:spPr>
          <a:xfrm>
            <a:off x="2214546"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10" name="Picture 9" descr="DSC06590.JPG"/>
          <p:cNvPicPr>
            <a:picLocks noChangeAspect="1"/>
          </p:cNvPicPr>
          <p:nvPr/>
        </p:nvPicPr>
        <p:blipFill>
          <a:blip r:embed="rId5" cstate="email"/>
          <a:stretch>
            <a:fillRect/>
          </a:stretch>
        </p:blipFill>
        <p:spPr>
          <a:xfrm>
            <a:off x="6429388" y="214266"/>
            <a:ext cx="2357454" cy="1500198"/>
          </a:xfrm>
          <a:prstGeom prst="rect">
            <a:avLst/>
          </a:prstGeom>
        </p:spPr>
      </p:pic>
      <p:sp>
        <p:nvSpPr>
          <p:cNvPr id="12" name="Rectangle 11"/>
          <p:cNvSpPr/>
          <p:nvPr/>
        </p:nvSpPr>
        <p:spPr>
          <a:xfrm>
            <a:off x="428596" y="214290"/>
            <a:ext cx="1912703"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YEOVILLE MAPPING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84" y="785794"/>
            <a:ext cx="8229600" cy="1143000"/>
          </a:xfrm>
        </p:spPr>
        <p:txBody>
          <a:bodyPr/>
          <a:lstStyle/>
          <a:p>
            <a:endParaRPr lang="en-US" dirty="0"/>
          </a:p>
        </p:txBody>
      </p:sp>
      <p:sp>
        <p:nvSpPr>
          <p:cNvPr id="11" name="Rectangle 10"/>
          <p:cNvSpPr/>
          <p:nvPr/>
        </p:nvSpPr>
        <p:spPr>
          <a:xfrm>
            <a:off x="2357422" y="6215082"/>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13" name="Picture 12" descr="doc20100413135609.jpg"/>
          <p:cNvPicPr>
            <a:picLocks noChangeAspect="1"/>
          </p:cNvPicPr>
          <p:nvPr/>
        </p:nvPicPr>
        <p:blipFill>
          <a:blip r:embed="rId3" cstate="email"/>
          <a:stretch>
            <a:fillRect/>
          </a:stretch>
        </p:blipFill>
        <p:spPr>
          <a:xfrm>
            <a:off x="1928794" y="1071546"/>
            <a:ext cx="6636224" cy="4572032"/>
          </a:xfrm>
          <a:prstGeom prst="rect">
            <a:avLst/>
          </a:prstGeom>
        </p:spPr>
      </p:pic>
      <p:pic>
        <p:nvPicPr>
          <p:cNvPr id="14" name="Picture 13"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15" name="Oval 14"/>
          <p:cNvSpPr/>
          <p:nvPr/>
        </p:nvSpPr>
        <p:spPr>
          <a:xfrm>
            <a:off x="4071934" y="2285992"/>
            <a:ext cx="571504" cy="571504"/>
          </a:xfrm>
          <a:prstGeom prst="ellipse">
            <a:avLst/>
          </a:prstGeom>
          <a:solidFill>
            <a:schemeClr val="accent1">
              <a:alpha val="41000"/>
            </a:schemeClr>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Rectangle 15"/>
          <p:cNvSpPr/>
          <p:nvPr/>
        </p:nvSpPr>
        <p:spPr>
          <a:xfrm>
            <a:off x="142844" y="285728"/>
            <a:ext cx="8858312"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INITIAL STUDY AREA -FORTESQUE AND HUNTER STREET - INCLUDING YEOVILLE SQUARE</a:t>
            </a:r>
            <a:endParaRPr lang="en-US" dirty="0"/>
          </a:p>
        </p:txBody>
      </p:sp>
      <p:pic>
        <p:nvPicPr>
          <p:cNvPr id="17" name="Picture 16" descr="P1010198.JPG"/>
          <p:cNvPicPr>
            <a:picLocks noChangeAspect="1"/>
          </p:cNvPicPr>
          <p:nvPr/>
        </p:nvPicPr>
        <p:blipFill>
          <a:blip r:embed="rId5" cstate="email"/>
          <a:stretch>
            <a:fillRect/>
          </a:stretch>
        </p:blipFill>
        <p:spPr>
          <a:xfrm>
            <a:off x="142844" y="1071546"/>
            <a:ext cx="1809730" cy="1357298"/>
          </a:xfrm>
          <a:prstGeom prst="rect">
            <a:avLst/>
          </a:prstGeom>
        </p:spPr>
      </p:pic>
      <p:pic>
        <p:nvPicPr>
          <p:cNvPr id="18" name="Picture 17" descr="P1010196.JPG"/>
          <p:cNvPicPr>
            <a:picLocks noChangeAspect="1"/>
          </p:cNvPicPr>
          <p:nvPr/>
        </p:nvPicPr>
        <p:blipFill>
          <a:blip r:embed="rId6" cstate="email"/>
          <a:stretch>
            <a:fillRect/>
          </a:stretch>
        </p:blipFill>
        <p:spPr>
          <a:xfrm>
            <a:off x="142844" y="2428868"/>
            <a:ext cx="1809730" cy="1357298"/>
          </a:xfrm>
          <a:prstGeom prst="rect">
            <a:avLst/>
          </a:prstGeom>
        </p:spPr>
      </p:pic>
      <p:pic>
        <p:nvPicPr>
          <p:cNvPr id="19" name="Picture 18" descr="P1010172.JPG"/>
          <p:cNvPicPr>
            <a:picLocks noChangeAspect="1"/>
          </p:cNvPicPr>
          <p:nvPr/>
        </p:nvPicPr>
        <p:blipFill>
          <a:blip r:embed="rId7" cstate="email"/>
          <a:stretch>
            <a:fillRect/>
          </a:stretch>
        </p:blipFill>
        <p:spPr>
          <a:xfrm>
            <a:off x="142844" y="3786190"/>
            <a:ext cx="1857388" cy="1339463"/>
          </a:xfrm>
          <a:prstGeom prst="rect">
            <a:avLst/>
          </a:prstGeom>
        </p:spPr>
      </p:pic>
      <p:pic>
        <p:nvPicPr>
          <p:cNvPr id="20" name="Picture 19" descr="DSC06702.JPG"/>
          <p:cNvPicPr>
            <a:picLocks noChangeAspect="1"/>
          </p:cNvPicPr>
          <p:nvPr/>
        </p:nvPicPr>
        <p:blipFill>
          <a:blip r:embed="rId8" cstate="email"/>
          <a:stretch>
            <a:fillRect/>
          </a:stretch>
        </p:blipFill>
        <p:spPr>
          <a:xfrm>
            <a:off x="142844" y="5072074"/>
            <a:ext cx="1785918" cy="13572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222" y="3500438"/>
            <a:ext cx="8229600" cy="1143000"/>
          </a:xfrm>
        </p:spPr>
        <p:txBody>
          <a:bodyPr/>
          <a:lstStyle/>
          <a:p>
            <a:endParaRPr lang="en-US" dirty="0"/>
          </a:p>
        </p:txBody>
      </p:sp>
      <p:sp>
        <p:nvSpPr>
          <p:cNvPr id="8" name="Rectangle 7"/>
          <p:cNvSpPr/>
          <p:nvPr/>
        </p:nvSpPr>
        <p:spPr>
          <a:xfrm>
            <a:off x="0" y="6429396"/>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9" name="Picture 8" descr="doc20100413122647.jpg"/>
          <p:cNvPicPr>
            <a:picLocks noChangeAspect="1"/>
          </p:cNvPicPr>
          <p:nvPr/>
        </p:nvPicPr>
        <p:blipFill>
          <a:blip r:embed="rId3" cstate="email"/>
          <a:stretch>
            <a:fillRect/>
          </a:stretch>
        </p:blipFill>
        <p:spPr>
          <a:xfrm>
            <a:off x="428596" y="785794"/>
            <a:ext cx="2290408" cy="2286016"/>
          </a:xfrm>
          <a:prstGeom prst="rect">
            <a:avLst/>
          </a:prstGeom>
        </p:spPr>
      </p:pic>
      <p:pic>
        <p:nvPicPr>
          <p:cNvPr id="10" name="Picture 9" descr="doc20100413123547.jpg"/>
          <p:cNvPicPr>
            <a:picLocks noChangeAspect="1"/>
          </p:cNvPicPr>
          <p:nvPr/>
        </p:nvPicPr>
        <p:blipFill>
          <a:blip r:embed="rId4" cstate="email"/>
          <a:stretch>
            <a:fillRect/>
          </a:stretch>
        </p:blipFill>
        <p:spPr>
          <a:xfrm>
            <a:off x="3286116" y="857232"/>
            <a:ext cx="2513184" cy="1782640"/>
          </a:xfrm>
          <a:prstGeom prst="rect">
            <a:avLst/>
          </a:prstGeom>
        </p:spPr>
      </p:pic>
      <p:pic>
        <p:nvPicPr>
          <p:cNvPr id="11" name="Picture 10" descr="doc20100413123613.jpg"/>
          <p:cNvPicPr>
            <a:picLocks noChangeAspect="1"/>
          </p:cNvPicPr>
          <p:nvPr/>
        </p:nvPicPr>
        <p:blipFill>
          <a:blip r:embed="rId5" cstate="email"/>
          <a:stretch>
            <a:fillRect/>
          </a:stretch>
        </p:blipFill>
        <p:spPr>
          <a:xfrm>
            <a:off x="6215074" y="857232"/>
            <a:ext cx="2355320" cy="1779575"/>
          </a:xfrm>
          <a:prstGeom prst="rect">
            <a:avLst/>
          </a:prstGeom>
        </p:spPr>
      </p:pic>
      <p:pic>
        <p:nvPicPr>
          <p:cNvPr id="12" name="Picture 11" descr="doc20100413123635.jpg"/>
          <p:cNvPicPr>
            <a:picLocks noChangeAspect="1"/>
          </p:cNvPicPr>
          <p:nvPr/>
        </p:nvPicPr>
        <p:blipFill>
          <a:blip r:embed="rId6" cstate="email"/>
          <a:stretch>
            <a:fillRect/>
          </a:stretch>
        </p:blipFill>
        <p:spPr>
          <a:xfrm>
            <a:off x="357158" y="3929066"/>
            <a:ext cx="2998132" cy="1659865"/>
          </a:xfrm>
          <a:prstGeom prst="rect">
            <a:avLst/>
          </a:prstGeom>
        </p:spPr>
      </p:pic>
      <p:pic>
        <p:nvPicPr>
          <p:cNvPr id="13" name="Picture 12" descr="doc20100413123654.jpg"/>
          <p:cNvPicPr>
            <a:picLocks noChangeAspect="1"/>
          </p:cNvPicPr>
          <p:nvPr/>
        </p:nvPicPr>
        <p:blipFill>
          <a:blip r:embed="rId7" cstate="email"/>
          <a:stretch>
            <a:fillRect/>
          </a:stretch>
        </p:blipFill>
        <p:spPr>
          <a:xfrm>
            <a:off x="5643570" y="3929066"/>
            <a:ext cx="3022955" cy="1714512"/>
          </a:xfrm>
          <a:prstGeom prst="rect">
            <a:avLst/>
          </a:prstGeom>
        </p:spPr>
      </p:pic>
      <p:pic>
        <p:nvPicPr>
          <p:cNvPr id="14" name="Picture 13" descr="doc20100419124437.jpg"/>
          <p:cNvPicPr>
            <a:picLocks noChangeAspect="1"/>
          </p:cNvPicPr>
          <p:nvPr/>
        </p:nvPicPr>
        <p:blipFill>
          <a:blip r:embed="rId8" cstate="email"/>
          <a:stretch>
            <a:fillRect/>
          </a:stretch>
        </p:blipFill>
        <p:spPr>
          <a:xfrm>
            <a:off x="8143900" y="6000768"/>
            <a:ext cx="557196" cy="534908"/>
          </a:xfrm>
          <a:prstGeom prst="rect">
            <a:avLst/>
          </a:prstGeom>
        </p:spPr>
      </p:pic>
      <p:pic>
        <p:nvPicPr>
          <p:cNvPr id="15" name="Picture 14" descr="doc20100413122819.jpg"/>
          <p:cNvPicPr>
            <a:picLocks noChangeAspect="1"/>
          </p:cNvPicPr>
          <p:nvPr/>
        </p:nvPicPr>
        <p:blipFill>
          <a:blip r:embed="rId9" cstate="email"/>
          <a:stretch>
            <a:fillRect/>
          </a:stretch>
        </p:blipFill>
        <p:spPr>
          <a:xfrm>
            <a:off x="3500430" y="3429000"/>
            <a:ext cx="2019606" cy="2792250"/>
          </a:xfrm>
          <a:prstGeom prst="rect">
            <a:avLst/>
          </a:prstGeom>
        </p:spPr>
      </p:pic>
      <p:sp>
        <p:nvSpPr>
          <p:cNvPr id="16" name="Rectangle 15"/>
          <p:cNvSpPr/>
          <p:nvPr/>
        </p:nvSpPr>
        <p:spPr>
          <a:xfrm>
            <a:off x="-142908" y="3071810"/>
            <a:ext cx="2853666" cy="461665"/>
          </a:xfrm>
          <a:prstGeom prst="rect">
            <a:avLst/>
          </a:prstGeom>
        </p:spPr>
        <p:txBody>
          <a:bodyPr wrap="none">
            <a:spAutoFit/>
          </a:bodyPr>
          <a:lstStyle/>
          <a:p>
            <a:pPr lvl="1">
              <a:spcBef>
                <a:spcPct val="0"/>
              </a:spcBef>
            </a:pPr>
            <a:r>
              <a:rPr lang="en-US" sz="1200" b="1" dirty="0">
                <a:latin typeface="ISOCPEUR" pitchFamily="34" charset="0"/>
                <a:cs typeface="ISOCT" pitchFamily="2" charset="0"/>
              </a:rPr>
              <a:t>SECTION THROUGH APARTMENTS ON</a:t>
            </a:r>
          </a:p>
          <a:p>
            <a:pPr lvl="1">
              <a:spcBef>
                <a:spcPct val="0"/>
              </a:spcBef>
            </a:pPr>
            <a:r>
              <a:rPr lang="en-US" sz="1200" b="1" dirty="0">
                <a:latin typeface="ISOCPEUR" pitchFamily="34" charset="0"/>
                <a:cs typeface="ISOCT" pitchFamily="2" charset="0"/>
              </a:rPr>
              <a:t>FORTESQUE ROAD</a:t>
            </a:r>
          </a:p>
        </p:txBody>
      </p:sp>
      <p:sp>
        <p:nvSpPr>
          <p:cNvPr id="17" name="Rectangle 16"/>
          <p:cNvSpPr/>
          <p:nvPr/>
        </p:nvSpPr>
        <p:spPr>
          <a:xfrm>
            <a:off x="285720" y="142852"/>
            <a:ext cx="7215238"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sp>
        <p:nvSpPr>
          <p:cNvPr id="18" name="Rectangle 17"/>
          <p:cNvSpPr/>
          <p:nvPr/>
        </p:nvSpPr>
        <p:spPr>
          <a:xfrm>
            <a:off x="2786050" y="2714620"/>
            <a:ext cx="2643206" cy="461665"/>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SECTION THROUGH TAVERNA ON CRN HUNTER &amp; FORTESQUE</a:t>
            </a:r>
          </a:p>
        </p:txBody>
      </p:sp>
      <p:sp>
        <p:nvSpPr>
          <p:cNvPr id="19" name="Rectangle 18"/>
          <p:cNvSpPr/>
          <p:nvPr/>
        </p:nvSpPr>
        <p:spPr>
          <a:xfrm>
            <a:off x="5643570" y="2786058"/>
            <a:ext cx="2571768" cy="461665"/>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SECTION THROUGH  ARCADE AT SHOPS ON FORTESQUE ROAD</a:t>
            </a:r>
          </a:p>
        </p:txBody>
      </p:sp>
      <p:sp>
        <p:nvSpPr>
          <p:cNvPr id="20" name="Rectangle 19"/>
          <p:cNvSpPr/>
          <p:nvPr/>
        </p:nvSpPr>
        <p:spPr>
          <a:xfrm>
            <a:off x="-285784" y="5715016"/>
            <a:ext cx="3082895" cy="276999"/>
          </a:xfrm>
          <a:prstGeom prst="rect">
            <a:avLst/>
          </a:prstGeom>
        </p:spPr>
        <p:txBody>
          <a:bodyPr wrap="none">
            <a:spAutoFit/>
          </a:bodyPr>
          <a:lstStyle/>
          <a:p>
            <a:pPr lvl="1">
              <a:spcBef>
                <a:spcPct val="0"/>
              </a:spcBef>
            </a:pPr>
            <a:r>
              <a:rPr lang="en-US" sz="1200" b="1" dirty="0">
                <a:latin typeface="ISOCPEUR" pitchFamily="34" charset="0"/>
                <a:cs typeface="ISOCT" pitchFamily="2" charset="0"/>
              </a:rPr>
              <a:t>SECTION THROUGH FRONT YARD SPASA</a:t>
            </a:r>
          </a:p>
        </p:txBody>
      </p:sp>
      <p:sp>
        <p:nvSpPr>
          <p:cNvPr id="21" name="Rectangle 20"/>
          <p:cNvSpPr/>
          <p:nvPr/>
        </p:nvSpPr>
        <p:spPr>
          <a:xfrm>
            <a:off x="5429256" y="5715016"/>
            <a:ext cx="3013340" cy="461665"/>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SECTION THROUGH FRONT YARD MINI MARKET</a:t>
            </a:r>
          </a:p>
        </p:txBody>
      </p:sp>
      <p:sp>
        <p:nvSpPr>
          <p:cNvPr id="22" name="Rectangle 21"/>
          <p:cNvSpPr/>
          <p:nvPr/>
        </p:nvSpPr>
        <p:spPr>
          <a:xfrm>
            <a:off x="3500430" y="6215082"/>
            <a:ext cx="1972015" cy="276999"/>
          </a:xfrm>
          <a:prstGeom prst="rect">
            <a:avLst/>
          </a:prstGeom>
        </p:spPr>
        <p:txBody>
          <a:bodyPr wrap="none">
            <a:spAutoFit/>
          </a:bodyPr>
          <a:lstStyle/>
          <a:p>
            <a:pPr lvl="1">
              <a:spcBef>
                <a:spcPct val="0"/>
              </a:spcBef>
            </a:pPr>
            <a:r>
              <a:rPr lang="en-US" sz="1200" b="1" dirty="0">
                <a:latin typeface="ISOCPEUR" pitchFamily="34" charset="0"/>
                <a:cs typeface="ISOCT" pitchFamily="2" charset="0"/>
              </a:rPr>
              <a:t>MAP OF STUDY AREA</a:t>
            </a:r>
          </a:p>
        </p:txBody>
      </p:sp>
      <p:sp>
        <p:nvSpPr>
          <p:cNvPr id="23" name="Rectangle 22"/>
          <p:cNvSpPr/>
          <p:nvPr/>
        </p:nvSpPr>
        <p:spPr>
          <a:xfrm rot="16200000">
            <a:off x="6534834" y="3030004"/>
            <a:ext cx="4572000" cy="369332"/>
          </a:xfrm>
          <a:prstGeom prst="rect">
            <a:avLst/>
          </a:prstGeom>
        </p:spPr>
        <p:txBody>
          <a:bodyPr>
            <a:spAutoFit/>
          </a:bodyPr>
          <a:lstStyle/>
          <a:p>
            <a:r>
              <a:rPr lang="en-US" b="1" dirty="0">
                <a:solidFill>
                  <a:schemeClr val="tx2">
                    <a:lumMod val="40000"/>
                    <a:lumOff val="60000"/>
                  </a:schemeClr>
                </a:solidFill>
                <a:latin typeface="ISOCPEUR" pitchFamily="34" charset="0"/>
              </a:rPr>
              <a:t>PRIVATE AND PUBLIC REALM</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10231.JPG"/>
          <p:cNvPicPr>
            <a:picLocks noGrp="1" noChangeAspect="1"/>
          </p:cNvPicPr>
          <p:nvPr>
            <p:ph idx="1"/>
          </p:nvPr>
        </p:nvPicPr>
        <p:blipFill>
          <a:blip r:embed="rId3" cstate="email"/>
          <a:stretch>
            <a:fillRect/>
          </a:stretch>
        </p:blipFill>
        <p:spPr>
          <a:xfrm>
            <a:off x="214282" y="714356"/>
            <a:ext cx="2510343" cy="1882757"/>
          </a:xfrm>
        </p:spPr>
      </p:pic>
      <p:pic>
        <p:nvPicPr>
          <p:cNvPr id="5" name="Picture 4" descr="P1010198.JPG"/>
          <p:cNvPicPr>
            <a:picLocks noChangeAspect="1"/>
          </p:cNvPicPr>
          <p:nvPr/>
        </p:nvPicPr>
        <p:blipFill>
          <a:blip r:embed="rId4" cstate="email"/>
          <a:stretch>
            <a:fillRect/>
          </a:stretch>
        </p:blipFill>
        <p:spPr>
          <a:xfrm>
            <a:off x="2928926" y="714356"/>
            <a:ext cx="2833676" cy="1928825"/>
          </a:xfrm>
          <a:prstGeom prst="rect">
            <a:avLst/>
          </a:prstGeom>
        </p:spPr>
      </p:pic>
      <p:pic>
        <p:nvPicPr>
          <p:cNvPr id="7" name="Picture 6" descr="P1010160.JPG"/>
          <p:cNvPicPr>
            <a:picLocks noChangeAspect="1"/>
          </p:cNvPicPr>
          <p:nvPr/>
        </p:nvPicPr>
        <p:blipFill>
          <a:blip r:embed="rId5" cstate="email"/>
          <a:stretch>
            <a:fillRect/>
          </a:stretch>
        </p:blipFill>
        <p:spPr>
          <a:xfrm>
            <a:off x="6143636" y="714356"/>
            <a:ext cx="2667019" cy="2000264"/>
          </a:xfrm>
          <a:prstGeom prst="rect">
            <a:avLst/>
          </a:prstGeom>
        </p:spPr>
      </p:pic>
      <p:pic>
        <p:nvPicPr>
          <p:cNvPr id="8" name="Picture 7" descr="P1010188.JPG"/>
          <p:cNvPicPr>
            <a:picLocks noChangeAspect="1"/>
          </p:cNvPicPr>
          <p:nvPr/>
        </p:nvPicPr>
        <p:blipFill>
          <a:blip r:embed="rId6" cstate="email"/>
          <a:stretch>
            <a:fillRect/>
          </a:stretch>
        </p:blipFill>
        <p:spPr>
          <a:xfrm>
            <a:off x="214282" y="3214686"/>
            <a:ext cx="2411015" cy="3214686"/>
          </a:xfrm>
          <a:prstGeom prst="rect">
            <a:avLst/>
          </a:prstGeom>
        </p:spPr>
      </p:pic>
      <p:pic>
        <p:nvPicPr>
          <p:cNvPr id="9" name="Picture 8" descr="doc20100419124437.jpg"/>
          <p:cNvPicPr>
            <a:picLocks noChangeAspect="1"/>
          </p:cNvPicPr>
          <p:nvPr/>
        </p:nvPicPr>
        <p:blipFill>
          <a:blip r:embed="rId7" cstate="email"/>
          <a:stretch>
            <a:fillRect/>
          </a:stretch>
        </p:blipFill>
        <p:spPr>
          <a:xfrm>
            <a:off x="8143900" y="6000768"/>
            <a:ext cx="557196" cy="534908"/>
          </a:xfrm>
          <a:prstGeom prst="rect">
            <a:avLst/>
          </a:prstGeom>
        </p:spPr>
      </p:pic>
      <p:pic>
        <p:nvPicPr>
          <p:cNvPr id="10" name="Picture 9" descr="P1010162.JPG"/>
          <p:cNvPicPr>
            <a:picLocks noChangeAspect="1"/>
          </p:cNvPicPr>
          <p:nvPr/>
        </p:nvPicPr>
        <p:blipFill>
          <a:blip r:embed="rId8" cstate="email"/>
          <a:stretch>
            <a:fillRect/>
          </a:stretch>
        </p:blipFill>
        <p:spPr>
          <a:xfrm>
            <a:off x="2928926" y="3357562"/>
            <a:ext cx="2952739" cy="2214554"/>
          </a:xfrm>
          <a:prstGeom prst="rect">
            <a:avLst/>
          </a:prstGeom>
        </p:spPr>
      </p:pic>
      <p:pic>
        <p:nvPicPr>
          <p:cNvPr id="11" name="Picture 10" descr="P1010163.JPG"/>
          <p:cNvPicPr>
            <a:picLocks noChangeAspect="1"/>
          </p:cNvPicPr>
          <p:nvPr/>
        </p:nvPicPr>
        <p:blipFill>
          <a:blip r:embed="rId9" cstate="email"/>
          <a:stretch>
            <a:fillRect/>
          </a:stretch>
        </p:blipFill>
        <p:spPr>
          <a:xfrm>
            <a:off x="6000760" y="3357562"/>
            <a:ext cx="2928926" cy="2196695"/>
          </a:xfrm>
          <a:prstGeom prst="rect">
            <a:avLst/>
          </a:prstGeom>
        </p:spPr>
      </p:pic>
      <p:sp>
        <p:nvSpPr>
          <p:cNvPr id="12" name="Rectangle 11"/>
          <p:cNvSpPr/>
          <p:nvPr/>
        </p:nvSpPr>
        <p:spPr>
          <a:xfrm>
            <a:off x="3571868" y="5715016"/>
            <a:ext cx="280557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PRIVATE AND PUBLIC REALM</a:t>
            </a:r>
            <a:endParaRPr lang="en-US" b="1" dirty="0"/>
          </a:p>
        </p:txBody>
      </p:sp>
      <p:sp>
        <p:nvSpPr>
          <p:cNvPr id="13" name="Rectangle 12"/>
          <p:cNvSpPr/>
          <p:nvPr/>
        </p:nvSpPr>
        <p:spPr>
          <a:xfrm>
            <a:off x="857224" y="142852"/>
            <a:ext cx="7643866"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sp>
        <p:nvSpPr>
          <p:cNvPr id="14" name="Rectangle 13"/>
          <p:cNvSpPr/>
          <p:nvPr/>
        </p:nvSpPr>
        <p:spPr>
          <a:xfrm>
            <a:off x="314324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506175027-1.jpg"/>
          <p:cNvPicPr>
            <a:picLocks noChangeAspect="1"/>
          </p:cNvPicPr>
          <p:nvPr/>
        </p:nvPicPr>
        <p:blipFill>
          <a:blip r:embed="rId3" cstate="email"/>
          <a:stretch>
            <a:fillRect/>
          </a:stretch>
        </p:blipFill>
        <p:spPr>
          <a:xfrm>
            <a:off x="0" y="928670"/>
            <a:ext cx="3434303" cy="4857784"/>
          </a:xfrm>
          <a:prstGeom prst="rect">
            <a:avLst/>
          </a:prstGeom>
        </p:spPr>
      </p:pic>
      <p:pic>
        <p:nvPicPr>
          <p:cNvPr id="5" name="Picture 4" descr="doc20100506175027-2.jpg"/>
          <p:cNvPicPr>
            <a:picLocks noChangeAspect="1"/>
          </p:cNvPicPr>
          <p:nvPr/>
        </p:nvPicPr>
        <p:blipFill>
          <a:blip r:embed="rId4" cstate="email"/>
          <a:stretch>
            <a:fillRect/>
          </a:stretch>
        </p:blipFill>
        <p:spPr>
          <a:xfrm>
            <a:off x="3000364" y="785794"/>
            <a:ext cx="3333657" cy="4911805"/>
          </a:xfrm>
          <a:prstGeom prst="rect">
            <a:avLst/>
          </a:prstGeom>
        </p:spPr>
      </p:pic>
      <p:pic>
        <p:nvPicPr>
          <p:cNvPr id="6" name="Picture 5" descr="doc20100506175027-3.jpg"/>
          <p:cNvPicPr>
            <a:picLocks noChangeAspect="1"/>
          </p:cNvPicPr>
          <p:nvPr/>
        </p:nvPicPr>
        <p:blipFill>
          <a:blip r:embed="rId5" cstate="email"/>
          <a:stretch>
            <a:fillRect/>
          </a:stretch>
        </p:blipFill>
        <p:spPr>
          <a:xfrm>
            <a:off x="5980598" y="857233"/>
            <a:ext cx="3163402" cy="4929222"/>
          </a:xfrm>
          <a:prstGeom prst="rect">
            <a:avLst/>
          </a:prstGeom>
        </p:spPr>
      </p:pic>
      <p:pic>
        <p:nvPicPr>
          <p:cNvPr id="7" name="Picture 6" descr="doc20100419124437.jpg"/>
          <p:cNvPicPr>
            <a:picLocks noChangeAspect="1"/>
          </p:cNvPicPr>
          <p:nvPr/>
        </p:nvPicPr>
        <p:blipFill>
          <a:blip r:embed="rId6" cstate="email"/>
          <a:stretch>
            <a:fillRect/>
          </a:stretch>
        </p:blipFill>
        <p:spPr>
          <a:xfrm>
            <a:off x="8143900" y="6000768"/>
            <a:ext cx="557196" cy="534908"/>
          </a:xfrm>
          <a:prstGeom prst="rect">
            <a:avLst/>
          </a:prstGeom>
        </p:spPr>
      </p:pic>
      <p:sp>
        <p:nvSpPr>
          <p:cNvPr id="8" name="Rectangle 7"/>
          <p:cNvSpPr/>
          <p:nvPr/>
        </p:nvSpPr>
        <p:spPr>
          <a:xfrm>
            <a:off x="642910" y="142852"/>
            <a:ext cx="7215238"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sp>
        <p:nvSpPr>
          <p:cNvPr id="9" name="Rectangle 8"/>
          <p:cNvSpPr/>
          <p:nvPr/>
        </p:nvSpPr>
        <p:spPr>
          <a:xfrm>
            <a:off x="0" y="5786454"/>
            <a:ext cx="3015569" cy="461665"/>
          </a:xfrm>
          <a:prstGeom prst="rect">
            <a:avLst/>
          </a:prstGeom>
        </p:spPr>
        <p:txBody>
          <a:bodyPr wrap="none">
            <a:spAutoFit/>
          </a:bodyPr>
          <a:lstStyle/>
          <a:p>
            <a:pPr lvl="1">
              <a:spcBef>
                <a:spcPct val="0"/>
              </a:spcBef>
            </a:pPr>
            <a:r>
              <a:rPr lang="en-US" sz="1200" b="1" dirty="0">
                <a:latin typeface="ISOCPEUR" pitchFamily="34" charset="0"/>
                <a:cs typeface="ISOCT" pitchFamily="2" charset="0"/>
              </a:rPr>
              <a:t>INSTITUTIONAL BUILDINGS</a:t>
            </a:r>
          </a:p>
          <a:p>
            <a:pPr lvl="1">
              <a:spcBef>
                <a:spcPct val="0"/>
              </a:spcBef>
            </a:pPr>
            <a:r>
              <a:rPr lang="en-US" sz="1200" b="1" dirty="0">
                <a:latin typeface="ISOCPEUR" pitchFamily="34" charset="0"/>
                <a:cs typeface="ISOCT" pitchFamily="2" charset="0"/>
              </a:rPr>
              <a:t>CHURCHES, SCHOOLS, POLICE &amp; CLINICS</a:t>
            </a:r>
          </a:p>
        </p:txBody>
      </p:sp>
      <p:sp>
        <p:nvSpPr>
          <p:cNvPr id="10" name="Rectangle 9"/>
          <p:cNvSpPr/>
          <p:nvPr/>
        </p:nvSpPr>
        <p:spPr>
          <a:xfrm>
            <a:off x="3000364" y="5786454"/>
            <a:ext cx="3357586" cy="276999"/>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BUILDINGS FOUR STOREYS AND HIGHER </a:t>
            </a:r>
          </a:p>
        </p:txBody>
      </p:sp>
      <p:sp>
        <p:nvSpPr>
          <p:cNvPr id="11" name="Rectangle 10"/>
          <p:cNvSpPr/>
          <p:nvPr/>
        </p:nvSpPr>
        <p:spPr>
          <a:xfrm>
            <a:off x="6072198" y="5786454"/>
            <a:ext cx="3357586" cy="276999"/>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RESIDENTIAL -1 HOUSES</a:t>
            </a:r>
          </a:p>
        </p:txBody>
      </p:sp>
      <p:sp>
        <p:nvSpPr>
          <p:cNvPr id="12" name="Rectangle 11"/>
          <p:cNvSpPr/>
          <p:nvPr/>
        </p:nvSpPr>
        <p:spPr>
          <a:xfrm>
            <a:off x="314324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4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5" name="Picture 4"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6" name="Rectangle 5"/>
          <p:cNvSpPr/>
          <p:nvPr/>
        </p:nvSpPr>
        <p:spPr>
          <a:xfrm>
            <a:off x="500034" y="214290"/>
            <a:ext cx="7429552"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pic>
        <p:nvPicPr>
          <p:cNvPr id="7" name="Picture 6" descr="doc20100506175027-4.jpg"/>
          <p:cNvPicPr>
            <a:picLocks noChangeAspect="1"/>
          </p:cNvPicPr>
          <p:nvPr/>
        </p:nvPicPr>
        <p:blipFill>
          <a:blip r:embed="rId4" cstate="email"/>
          <a:stretch>
            <a:fillRect/>
          </a:stretch>
        </p:blipFill>
        <p:spPr>
          <a:xfrm>
            <a:off x="642910" y="642918"/>
            <a:ext cx="3781519" cy="5348918"/>
          </a:xfrm>
          <a:prstGeom prst="rect">
            <a:avLst/>
          </a:prstGeom>
        </p:spPr>
      </p:pic>
      <p:sp>
        <p:nvSpPr>
          <p:cNvPr id="8" name="Rectangle 7"/>
          <p:cNvSpPr/>
          <p:nvPr/>
        </p:nvSpPr>
        <p:spPr>
          <a:xfrm rot="16200000">
            <a:off x="2419542" y="2223872"/>
            <a:ext cx="3357586" cy="338554"/>
          </a:xfrm>
          <a:prstGeom prst="rect">
            <a:avLst/>
          </a:prstGeom>
        </p:spPr>
        <p:txBody>
          <a:bodyPr wrap="square">
            <a:spAutoFit/>
          </a:bodyPr>
          <a:lstStyle/>
          <a:p>
            <a:pPr lvl="1">
              <a:spcBef>
                <a:spcPct val="0"/>
              </a:spcBef>
            </a:pPr>
            <a:r>
              <a:rPr lang="en-US" sz="1600" b="1" dirty="0">
                <a:latin typeface="ISOCPEUR" pitchFamily="34" charset="0"/>
                <a:cs typeface="ISOCT" pitchFamily="2" charset="0"/>
              </a:rPr>
              <a:t>PUBLIC AND PRIVATE REALM</a:t>
            </a:r>
          </a:p>
        </p:txBody>
      </p:sp>
      <p:pic>
        <p:nvPicPr>
          <p:cNvPr id="9" name="Picture 8" descr="P1010256.JPG"/>
          <p:cNvPicPr>
            <a:picLocks noChangeAspect="1"/>
          </p:cNvPicPr>
          <p:nvPr/>
        </p:nvPicPr>
        <p:blipFill>
          <a:blip r:embed="rId5" cstate="email"/>
          <a:stretch>
            <a:fillRect/>
          </a:stretch>
        </p:blipFill>
        <p:spPr>
          <a:xfrm>
            <a:off x="6643702" y="285728"/>
            <a:ext cx="2035965" cy="2714620"/>
          </a:xfrm>
          <a:prstGeom prst="rect">
            <a:avLst/>
          </a:prstGeom>
        </p:spPr>
      </p:pic>
      <p:pic>
        <p:nvPicPr>
          <p:cNvPr id="10" name="Picture 9" descr="P1010204.JPG"/>
          <p:cNvPicPr>
            <a:picLocks noChangeAspect="1"/>
          </p:cNvPicPr>
          <p:nvPr/>
        </p:nvPicPr>
        <p:blipFill>
          <a:blip r:embed="rId6" cstate="email"/>
          <a:stretch>
            <a:fillRect/>
          </a:stretch>
        </p:blipFill>
        <p:spPr>
          <a:xfrm>
            <a:off x="4786314" y="3143248"/>
            <a:ext cx="3929058" cy="26432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7083018-1.jpg"/>
          <p:cNvPicPr>
            <a:picLocks noChangeAspect="1"/>
          </p:cNvPicPr>
          <p:nvPr/>
        </p:nvPicPr>
        <p:blipFill>
          <a:blip r:embed="rId3" cstate="email"/>
          <a:stretch>
            <a:fillRect/>
          </a:stretch>
        </p:blipFill>
        <p:spPr>
          <a:xfrm>
            <a:off x="1214414" y="785794"/>
            <a:ext cx="7022020" cy="4964350"/>
          </a:xfrm>
          <a:prstGeom prst="rect">
            <a:avLst/>
          </a:prstGeom>
        </p:spPr>
      </p:pic>
      <p:pic>
        <p:nvPicPr>
          <p:cNvPr id="5" name="Picture 4" descr="doc20100419124437.jpg"/>
          <p:cNvPicPr>
            <a:picLocks noChangeAspect="1"/>
          </p:cNvPicPr>
          <p:nvPr/>
        </p:nvPicPr>
        <p:blipFill>
          <a:blip r:embed="rId4" cstate="email"/>
          <a:stretch>
            <a:fillRect/>
          </a:stretch>
        </p:blipFill>
        <p:spPr>
          <a:xfrm>
            <a:off x="8072462" y="6000768"/>
            <a:ext cx="557196" cy="534908"/>
          </a:xfrm>
          <a:prstGeom prst="rect">
            <a:avLst/>
          </a:prstGeom>
        </p:spPr>
      </p:pic>
      <p:sp>
        <p:nvSpPr>
          <p:cNvPr id="6" name="Rectangle 5"/>
          <p:cNvSpPr/>
          <p:nvPr/>
        </p:nvSpPr>
        <p:spPr>
          <a:xfrm rot="16200000">
            <a:off x="7068654" y="4004180"/>
            <a:ext cx="280557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PRIVATE AND PUBLIC REALM</a:t>
            </a:r>
            <a:endParaRPr lang="en-US" b="1" dirty="0"/>
          </a:p>
        </p:txBody>
      </p:sp>
      <p:sp>
        <p:nvSpPr>
          <p:cNvPr id="7" name="Rectangle 6"/>
          <p:cNvSpPr/>
          <p:nvPr/>
        </p:nvSpPr>
        <p:spPr>
          <a:xfrm>
            <a:off x="500034" y="214290"/>
            <a:ext cx="7429552"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sp>
        <p:nvSpPr>
          <p:cNvPr id="8" name="Rectangle 7"/>
          <p:cNvSpPr/>
          <p:nvPr/>
        </p:nvSpPr>
        <p:spPr>
          <a:xfrm>
            <a:off x="314324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7083018-5.jpg"/>
          <p:cNvPicPr>
            <a:picLocks noChangeAspect="1"/>
          </p:cNvPicPr>
          <p:nvPr/>
        </p:nvPicPr>
        <p:blipFill>
          <a:blip r:embed="rId3" cstate="email"/>
          <a:stretch>
            <a:fillRect/>
          </a:stretch>
        </p:blipFill>
        <p:spPr>
          <a:xfrm>
            <a:off x="500034" y="428604"/>
            <a:ext cx="8072462" cy="5706980"/>
          </a:xfrm>
          <a:prstGeom prst="rect">
            <a:avLst/>
          </a:prstGeom>
        </p:spPr>
      </p:pic>
      <p:pic>
        <p:nvPicPr>
          <p:cNvPr id="5" name="Picture 4" descr="doc20100419124437.jpg"/>
          <p:cNvPicPr>
            <a:picLocks noChangeAspect="1"/>
          </p:cNvPicPr>
          <p:nvPr/>
        </p:nvPicPr>
        <p:blipFill>
          <a:blip r:embed="rId4" cstate="email"/>
          <a:stretch>
            <a:fillRect/>
          </a:stretch>
        </p:blipFill>
        <p:spPr>
          <a:xfrm>
            <a:off x="8072462" y="6000768"/>
            <a:ext cx="557196" cy="534908"/>
          </a:xfrm>
          <a:prstGeom prst="rect">
            <a:avLst/>
          </a:prstGeom>
        </p:spPr>
      </p:pic>
      <p:sp>
        <p:nvSpPr>
          <p:cNvPr id="6" name="Rectangle 5"/>
          <p:cNvSpPr/>
          <p:nvPr/>
        </p:nvSpPr>
        <p:spPr>
          <a:xfrm rot="16200000">
            <a:off x="7068654" y="4004180"/>
            <a:ext cx="280557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PRIVATE AND PUBLIC REALM</a:t>
            </a:r>
            <a:endParaRPr lang="en-US" b="1" dirty="0"/>
          </a:p>
        </p:txBody>
      </p:sp>
      <p:sp>
        <p:nvSpPr>
          <p:cNvPr id="7" name="Rectangle 6"/>
          <p:cNvSpPr/>
          <p:nvPr/>
        </p:nvSpPr>
        <p:spPr>
          <a:xfrm>
            <a:off x="500034" y="214290"/>
            <a:ext cx="7429552"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FORTESQUE AND HUNTER STREET  INCLUDING YEOVILLE SQUARE              </a:t>
            </a:r>
            <a:endParaRPr lang="en-US" b="1" dirty="0"/>
          </a:p>
        </p:txBody>
      </p:sp>
      <p:sp>
        <p:nvSpPr>
          <p:cNvPr id="8" name="Rectangle 7"/>
          <p:cNvSpPr/>
          <p:nvPr/>
        </p:nvSpPr>
        <p:spPr>
          <a:xfrm>
            <a:off x="314324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0364" y="6286520"/>
            <a:ext cx="198964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FINAL SITE SELECTION</a:t>
            </a:r>
          </a:p>
        </p:txBody>
      </p:sp>
      <p:sp>
        <p:nvSpPr>
          <p:cNvPr id="7" name="Rectangle 6"/>
          <p:cNvSpPr/>
          <p:nvPr/>
        </p:nvSpPr>
        <p:spPr>
          <a:xfrm>
            <a:off x="642910" y="214290"/>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pic>
        <p:nvPicPr>
          <p:cNvPr id="8" name="Picture 7" descr="DSC06604.JPG"/>
          <p:cNvPicPr>
            <a:picLocks noChangeAspect="1"/>
          </p:cNvPicPr>
          <p:nvPr/>
        </p:nvPicPr>
        <p:blipFill>
          <a:blip r:embed="rId3" cstate="email"/>
          <a:stretch>
            <a:fillRect/>
          </a:stretch>
        </p:blipFill>
        <p:spPr>
          <a:xfrm>
            <a:off x="714348" y="1142984"/>
            <a:ext cx="3143240" cy="2357430"/>
          </a:xfrm>
          <a:prstGeom prst="rect">
            <a:avLst/>
          </a:prstGeom>
        </p:spPr>
      </p:pic>
      <p:pic>
        <p:nvPicPr>
          <p:cNvPr id="9" name="Picture 8" descr="DSC06590.JPG"/>
          <p:cNvPicPr>
            <a:picLocks noChangeAspect="1"/>
          </p:cNvPicPr>
          <p:nvPr/>
        </p:nvPicPr>
        <p:blipFill>
          <a:blip r:embed="rId4" cstate="email"/>
          <a:stretch>
            <a:fillRect/>
          </a:stretch>
        </p:blipFill>
        <p:spPr>
          <a:xfrm>
            <a:off x="4572000" y="1125124"/>
            <a:ext cx="3214710" cy="2411033"/>
          </a:xfrm>
          <a:prstGeom prst="rect">
            <a:avLst/>
          </a:prstGeom>
        </p:spPr>
      </p:pic>
      <p:pic>
        <p:nvPicPr>
          <p:cNvPr id="10" name="Picture 9" descr="DSC06595.JPG"/>
          <p:cNvPicPr>
            <a:picLocks noChangeAspect="1"/>
          </p:cNvPicPr>
          <p:nvPr/>
        </p:nvPicPr>
        <p:blipFill>
          <a:blip r:embed="rId5" cstate="email"/>
          <a:stretch>
            <a:fillRect/>
          </a:stretch>
        </p:blipFill>
        <p:spPr>
          <a:xfrm>
            <a:off x="714348" y="3857628"/>
            <a:ext cx="3143272" cy="2357454"/>
          </a:xfrm>
          <a:prstGeom prst="rect">
            <a:avLst/>
          </a:prstGeom>
        </p:spPr>
      </p:pic>
      <p:pic>
        <p:nvPicPr>
          <p:cNvPr id="11" name="Picture 10" descr="doc20100419124437.jpg"/>
          <p:cNvPicPr>
            <a:picLocks noChangeAspect="1"/>
          </p:cNvPicPr>
          <p:nvPr/>
        </p:nvPicPr>
        <p:blipFill>
          <a:blip r:embed="rId6" cstate="email"/>
          <a:stretch>
            <a:fillRect/>
          </a:stretch>
        </p:blipFill>
        <p:spPr>
          <a:xfrm>
            <a:off x="8072462" y="6000768"/>
            <a:ext cx="557196" cy="534908"/>
          </a:xfrm>
          <a:prstGeom prst="rect">
            <a:avLst/>
          </a:prstGeom>
        </p:spPr>
      </p:pic>
      <p:pic>
        <p:nvPicPr>
          <p:cNvPr id="12" name="Picture 11" descr="DSC06612.JPG"/>
          <p:cNvPicPr>
            <a:picLocks noChangeAspect="1"/>
          </p:cNvPicPr>
          <p:nvPr/>
        </p:nvPicPr>
        <p:blipFill>
          <a:blip r:embed="rId7" cstate="email"/>
          <a:stretch>
            <a:fillRect/>
          </a:stretch>
        </p:blipFill>
        <p:spPr>
          <a:xfrm>
            <a:off x="4572000" y="3857628"/>
            <a:ext cx="1643056" cy="2357454"/>
          </a:xfrm>
          <a:prstGeom prst="rect">
            <a:avLst/>
          </a:prstGeom>
        </p:spPr>
      </p:pic>
      <p:pic>
        <p:nvPicPr>
          <p:cNvPr id="13" name="Picture 12" descr="DSC06823.JPG"/>
          <p:cNvPicPr>
            <a:picLocks noChangeAspect="1"/>
          </p:cNvPicPr>
          <p:nvPr/>
        </p:nvPicPr>
        <p:blipFill>
          <a:blip r:embed="rId8" cstate="email"/>
          <a:stretch>
            <a:fillRect/>
          </a:stretch>
        </p:blipFill>
        <p:spPr>
          <a:xfrm>
            <a:off x="6286512" y="3857628"/>
            <a:ext cx="1500197" cy="23574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929618" cy="785818"/>
          </a:xfrm>
        </p:spPr>
        <p:txBody>
          <a:bodyPr>
            <a:normAutofit/>
          </a:bodyPr>
          <a:lstStyle/>
          <a:p>
            <a:pPr lvl="1" algn="l" rtl="0">
              <a:spcBef>
                <a:spcPct val="0"/>
              </a:spcBef>
            </a:pPr>
            <a:r>
              <a:rPr lang="en-US" sz="1600" b="1" dirty="0">
                <a:solidFill>
                  <a:schemeClr val="tx2">
                    <a:lumMod val="40000"/>
                    <a:lumOff val="60000"/>
                  </a:schemeClr>
                </a:solidFill>
                <a:latin typeface="ISOCPEUR" pitchFamily="34" charset="0"/>
              </a:rPr>
              <a:t>SPORTS GROUND PRECINCT</a:t>
            </a:r>
            <a:br>
              <a:rPr lang="en-US" sz="2000" b="1" kern="1200" dirty="0">
                <a:solidFill>
                  <a:schemeClr val="tx2">
                    <a:lumMod val="40000"/>
                    <a:lumOff val="60000"/>
                  </a:schemeClr>
                </a:solidFill>
                <a:latin typeface="ISOCPEUR" pitchFamily="34" charset="0"/>
              </a:rPr>
            </a:br>
            <a:endParaRPr lang="en-US" sz="1800" b="1" dirty="0"/>
          </a:p>
        </p:txBody>
      </p:sp>
      <p:graphicFrame>
        <p:nvGraphicFramePr>
          <p:cNvPr id="8" name="Object 7"/>
          <p:cNvGraphicFramePr>
            <a:graphicFrameLocks noChangeAspect="1"/>
          </p:cNvGraphicFramePr>
          <p:nvPr/>
        </p:nvGraphicFramePr>
        <p:xfrm>
          <a:off x="1500166" y="3000372"/>
          <a:ext cx="6096000" cy="2738437"/>
        </p:xfrm>
        <a:graphic>
          <a:graphicData uri="http://schemas.openxmlformats.org/presentationml/2006/ole">
            <mc:AlternateContent xmlns:mc="http://schemas.openxmlformats.org/markup-compatibility/2006">
              <mc:Choice xmlns:v="urn:schemas-microsoft-com:vml" Requires="v">
                <p:oleObj spid="_x0000_s1029" name="Image" r:id="rId4" imgW="17777778" imgH="7987302" progId="Photoshop.Image.9">
                  <p:embed/>
                </p:oleObj>
              </mc:Choice>
              <mc:Fallback>
                <p:oleObj name="Image" r:id="rId4" imgW="17777778" imgH="7987302" progId="Photoshop.Image.9">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66" y="3000372"/>
                        <a:ext cx="6096000" cy="273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9429784" y="1071546"/>
            <a:ext cx="2714644" cy="369332"/>
          </a:xfrm>
          <a:prstGeom prst="rect">
            <a:avLst/>
          </a:prstGeom>
          <a:noFill/>
        </p:spPr>
        <p:txBody>
          <a:bodyPr wrap="square" rtlCol="0">
            <a:spAutoFit/>
          </a:bodyPr>
          <a:lstStyle/>
          <a:p>
            <a:r>
              <a:rPr lang="en-US" dirty="0"/>
              <a:t>www.yeoville.org.za</a:t>
            </a:r>
          </a:p>
        </p:txBody>
      </p:sp>
      <p:pic>
        <p:nvPicPr>
          <p:cNvPr id="6" name="Picture 5" descr="DSC01117.jpg"/>
          <p:cNvPicPr>
            <a:picLocks noChangeAspect="1"/>
          </p:cNvPicPr>
          <p:nvPr/>
        </p:nvPicPr>
        <p:blipFill>
          <a:blip r:embed="rId6" cstate="email"/>
          <a:stretch>
            <a:fillRect/>
          </a:stretch>
        </p:blipFill>
        <p:spPr>
          <a:xfrm>
            <a:off x="928662" y="1000108"/>
            <a:ext cx="7429552" cy="5197115"/>
          </a:xfrm>
          <a:prstGeom prst="rect">
            <a:avLst/>
          </a:prstGeom>
        </p:spPr>
      </p:pic>
      <p:sp>
        <p:nvSpPr>
          <p:cNvPr id="7" name="Rectangle 6"/>
          <p:cNvSpPr/>
          <p:nvPr/>
        </p:nvSpPr>
        <p:spPr>
          <a:xfrm>
            <a:off x="2322514" y="6286520"/>
            <a:ext cx="4176144"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INTERVIEWS AND SOCIAL MAPPING :  THE STAKEHOLDERS</a:t>
            </a:r>
          </a:p>
        </p:txBody>
      </p:sp>
      <p:pic>
        <p:nvPicPr>
          <p:cNvPr id="9" name="Picture 8" descr="doc20100419124437.jpg"/>
          <p:cNvPicPr>
            <a:picLocks noChangeAspect="1"/>
          </p:cNvPicPr>
          <p:nvPr/>
        </p:nvPicPr>
        <p:blipFill>
          <a:blip r:embed="rId7" cstate="email"/>
          <a:stretch>
            <a:fillRect/>
          </a:stretch>
        </p:blipFill>
        <p:spPr>
          <a:xfrm>
            <a:off x="8143900" y="6000768"/>
            <a:ext cx="557196" cy="5349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0364" y="6286520"/>
            <a:ext cx="198964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FINAL SITE SELECTION</a:t>
            </a:r>
          </a:p>
        </p:txBody>
      </p:sp>
      <p:sp>
        <p:nvSpPr>
          <p:cNvPr id="7" name="Rectangle 6"/>
          <p:cNvSpPr/>
          <p:nvPr/>
        </p:nvSpPr>
        <p:spPr>
          <a:xfrm>
            <a:off x="500034" y="214290"/>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pic>
        <p:nvPicPr>
          <p:cNvPr id="11" name="Picture 10" descr="doc20100419124437.jpg"/>
          <p:cNvPicPr>
            <a:picLocks noChangeAspect="1"/>
          </p:cNvPicPr>
          <p:nvPr/>
        </p:nvPicPr>
        <p:blipFill>
          <a:blip r:embed="rId3" cstate="email"/>
          <a:stretch>
            <a:fillRect/>
          </a:stretch>
        </p:blipFill>
        <p:spPr>
          <a:xfrm>
            <a:off x="8072462" y="6000768"/>
            <a:ext cx="557196" cy="534908"/>
          </a:xfrm>
          <a:prstGeom prst="rect">
            <a:avLst/>
          </a:prstGeom>
        </p:spPr>
      </p:pic>
      <p:pic>
        <p:nvPicPr>
          <p:cNvPr id="14" name="Picture 13" descr="DSC06825.JPG"/>
          <p:cNvPicPr>
            <a:picLocks noChangeAspect="1"/>
          </p:cNvPicPr>
          <p:nvPr/>
        </p:nvPicPr>
        <p:blipFill>
          <a:blip r:embed="rId4" cstate="email"/>
          <a:stretch>
            <a:fillRect/>
          </a:stretch>
        </p:blipFill>
        <p:spPr>
          <a:xfrm>
            <a:off x="428596" y="1071546"/>
            <a:ext cx="1768091" cy="2357454"/>
          </a:xfrm>
          <a:prstGeom prst="rect">
            <a:avLst/>
          </a:prstGeom>
        </p:spPr>
      </p:pic>
      <p:pic>
        <p:nvPicPr>
          <p:cNvPr id="15" name="Picture 14" descr="DSC06811.JPG"/>
          <p:cNvPicPr>
            <a:picLocks noChangeAspect="1"/>
          </p:cNvPicPr>
          <p:nvPr/>
        </p:nvPicPr>
        <p:blipFill>
          <a:blip r:embed="rId5" cstate="email"/>
          <a:stretch>
            <a:fillRect/>
          </a:stretch>
        </p:blipFill>
        <p:spPr>
          <a:xfrm>
            <a:off x="2428860" y="1071546"/>
            <a:ext cx="3095647" cy="2321735"/>
          </a:xfrm>
          <a:prstGeom prst="rect">
            <a:avLst/>
          </a:prstGeom>
        </p:spPr>
      </p:pic>
      <p:pic>
        <p:nvPicPr>
          <p:cNvPr id="17" name="Picture 16" descr="DSC06801.JPG"/>
          <p:cNvPicPr>
            <a:picLocks noChangeAspect="1"/>
          </p:cNvPicPr>
          <p:nvPr/>
        </p:nvPicPr>
        <p:blipFill>
          <a:blip r:embed="rId6" cstate="email"/>
          <a:stretch>
            <a:fillRect/>
          </a:stretch>
        </p:blipFill>
        <p:spPr>
          <a:xfrm>
            <a:off x="5857884" y="1071547"/>
            <a:ext cx="1768090" cy="2357454"/>
          </a:xfrm>
          <a:prstGeom prst="rect">
            <a:avLst/>
          </a:prstGeom>
        </p:spPr>
      </p:pic>
      <p:pic>
        <p:nvPicPr>
          <p:cNvPr id="18" name="Picture 17" descr="DSC06613.JPG"/>
          <p:cNvPicPr>
            <a:picLocks noChangeAspect="1"/>
          </p:cNvPicPr>
          <p:nvPr/>
        </p:nvPicPr>
        <p:blipFill>
          <a:blip r:embed="rId7" cstate="email"/>
          <a:stretch>
            <a:fillRect/>
          </a:stretch>
        </p:blipFill>
        <p:spPr>
          <a:xfrm>
            <a:off x="2428860" y="3518274"/>
            <a:ext cx="3071834" cy="2303876"/>
          </a:xfrm>
          <a:prstGeom prst="rect">
            <a:avLst/>
          </a:prstGeom>
        </p:spPr>
      </p:pic>
      <p:pic>
        <p:nvPicPr>
          <p:cNvPr id="20" name="Picture 19" descr="DSC06594.JPG"/>
          <p:cNvPicPr>
            <a:picLocks noChangeAspect="1"/>
          </p:cNvPicPr>
          <p:nvPr/>
        </p:nvPicPr>
        <p:blipFill>
          <a:blip r:embed="rId8" cstate="email"/>
          <a:stretch>
            <a:fillRect/>
          </a:stretch>
        </p:blipFill>
        <p:spPr>
          <a:xfrm>
            <a:off x="428596" y="3714752"/>
            <a:ext cx="1785932" cy="2381243"/>
          </a:xfrm>
          <a:prstGeom prst="rect">
            <a:avLst/>
          </a:prstGeom>
        </p:spPr>
      </p:pic>
      <p:pic>
        <p:nvPicPr>
          <p:cNvPr id="21" name="Picture 20" descr="DSC06620.JPG"/>
          <p:cNvPicPr>
            <a:picLocks noChangeAspect="1"/>
          </p:cNvPicPr>
          <p:nvPr/>
        </p:nvPicPr>
        <p:blipFill>
          <a:blip r:embed="rId9" cstate="email"/>
          <a:stretch>
            <a:fillRect/>
          </a:stretch>
        </p:blipFill>
        <p:spPr>
          <a:xfrm>
            <a:off x="5857884" y="3714752"/>
            <a:ext cx="1785950" cy="23812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0364" y="6286520"/>
            <a:ext cx="198964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FINAL SITE SELECTION</a:t>
            </a:r>
          </a:p>
        </p:txBody>
      </p:sp>
      <p:sp>
        <p:nvSpPr>
          <p:cNvPr id="7" name="Rectangle 6"/>
          <p:cNvSpPr/>
          <p:nvPr/>
        </p:nvSpPr>
        <p:spPr>
          <a:xfrm>
            <a:off x="428596" y="142852"/>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pic>
        <p:nvPicPr>
          <p:cNvPr id="11" name="Picture 10" descr="doc20100419124437.jpg"/>
          <p:cNvPicPr>
            <a:picLocks noChangeAspect="1"/>
          </p:cNvPicPr>
          <p:nvPr/>
        </p:nvPicPr>
        <p:blipFill>
          <a:blip r:embed="rId3" cstate="email"/>
          <a:stretch>
            <a:fillRect/>
          </a:stretch>
        </p:blipFill>
        <p:spPr>
          <a:xfrm>
            <a:off x="8072462" y="6000768"/>
            <a:ext cx="557196" cy="534908"/>
          </a:xfrm>
          <a:prstGeom prst="rect">
            <a:avLst/>
          </a:prstGeom>
        </p:spPr>
      </p:pic>
      <p:pic>
        <p:nvPicPr>
          <p:cNvPr id="12" name="Picture 11" descr="DSC06591.JPG"/>
          <p:cNvPicPr>
            <a:picLocks noChangeAspect="1"/>
          </p:cNvPicPr>
          <p:nvPr/>
        </p:nvPicPr>
        <p:blipFill>
          <a:blip r:embed="rId4" cstate="email"/>
          <a:stretch>
            <a:fillRect/>
          </a:stretch>
        </p:blipFill>
        <p:spPr>
          <a:xfrm>
            <a:off x="428596" y="785794"/>
            <a:ext cx="3571900" cy="2678925"/>
          </a:xfrm>
          <a:prstGeom prst="rect">
            <a:avLst/>
          </a:prstGeom>
        </p:spPr>
      </p:pic>
      <p:pic>
        <p:nvPicPr>
          <p:cNvPr id="13" name="Picture 12" descr="DSC06592.JPG"/>
          <p:cNvPicPr>
            <a:picLocks noChangeAspect="1"/>
          </p:cNvPicPr>
          <p:nvPr/>
        </p:nvPicPr>
        <p:blipFill>
          <a:blip r:embed="rId5" cstate="email"/>
          <a:stretch>
            <a:fillRect/>
          </a:stretch>
        </p:blipFill>
        <p:spPr>
          <a:xfrm>
            <a:off x="4500562" y="785794"/>
            <a:ext cx="3571868" cy="2678901"/>
          </a:xfrm>
          <a:prstGeom prst="rect">
            <a:avLst/>
          </a:prstGeom>
        </p:spPr>
      </p:pic>
      <p:pic>
        <p:nvPicPr>
          <p:cNvPr id="16" name="Picture 15" descr="DSC06602.JPG"/>
          <p:cNvPicPr>
            <a:picLocks noChangeAspect="1"/>
          </p:cNvPicPr>
          <p:nvPr/>
        </p:nvPicPr>
        <p:blipFill>
          <a:blip r:embed="rId6" cstate="email"/>
          <a:stretch>
            <a:fillRect/>
          </a:stretch>
        </p:blipFill>
        <p:spPr>
          <a:xfrm>
            <a:off x="428596" y="3714752"/>
            <a:ext cx="1875230" cy="2500306"/>
          </a:xfrm>
          <a:prstGeom prst="rect">
            <a:avLst/>
          </a:prstGeom>
        </p:spPr>
      </p:pic>
      <p:pic>
        <p:nvPicPr>
          <p:cNvPr id="19" name="Picture 18" descr="DSC06603.JPG"/>
          <p:cNvPicPr>
            <a:picLocks noChangeAspect="1"/>
          </p:cNvPicPr>
          <p:nvPr/>
        </p:nvPicPr>
        <p:blipFill>
          <a:blip r:embed="rId7" cstate="email"/>
          <a:stretch>
            <a:fillRect/>
          </a:stretch>
        </p:blipFill>
        <p:spPr>
          <a:xfrm>
            <a:off x="4857752" y="3714752"/>
            <a:ext cx="3214678" cy="2411009"/>
          </a:xfrm>
          <a:prstGeom prst="rect">
            <a:avLst/>
          </a:prstGeom>
        </p:spPr>
      </p:pic>
      <p:pic>
        <p:nvPicPr>
          <p:cNvPr id="22" name="Picture 21" descr="DSC06601.JPG"/>
          <p:cNvPicPr>
            <a:picLocks noChangeAspect="1"/>
          </p:cNvPicPr>
          <p:nvPr/>
        </p:nvPicPr>
        <p:blipFill>
          <a:blip r:embed="rId8" cstate="email"/>
          <a:stretch>
            <a:fillRect/>
          </a:stretch>
        </p:blipFill>
        <p:spPr>
          <a:xfrm>
            <a:off x="2500298" y="4429132"/>
            <a:ext cx="2214578" cy="1660934"/>
          </a:xfrm>
          <a:prstGeom prst="rect">
            <a:avLst/>
          </a:prstGeom>
        </p:spPr>
      </p:pic>
      <p:sp>
        <p:nvSpPr>
          <p:cNvPr id="23" name="Rectangle 22"/>
          <p:cNvSpPr/>
          <p:nvPr/>
        </p:nvSpPr>
        <p:spPr>
          <a:xfrm rot="16200000">
            <a:off x="7068654" y="4004180"/>
            <a:ext cx="280557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PRIVATE AND PUBLIC REALM</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1802" y="2143116"/>
            <a:ext cx="2709396"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TWO SCHOOLS OF THOUGHT</a:t>
            </a:r>
            <a:endParaRPr lang="en-US" dirty="0"/>
          </a:p>
        </p:txBody>
      </p:sp>
      <p:pic>
        <p:nvPicPr>
          <p:cNvPr id="5" name="Picture 4" descr="doc20100419124437.jpg"/>
          <p:cNvPicPr>
            <a:picLocks noChangeAspect="1"/>
          </p:cNvPicPr>
          <p:nvPr/>
        </p:nvPicPr>
        <p:blipFill>
          <a:blip r:embed="rId3" cstate="email"/>
          <a:stretch>
            <a:fillRect/>
          </a:stretch>
        </p:blipFill>
        <p:spPr>
          <a:xfrm>
            <a:off x="8072462" y="6000768"/>
            <a:ext cx="557196" cy="5349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0364" y="6286520"/>
            <a:ext cx="198964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FINAL SITE SELECTION</a:t>
            </a:r>
          </a:p>
        </p:txBody>
      </p:sp>
      <p:sp>
        <p:nvSpPr>
          <p:cNvPr id="7" name="Rectangle 6"/>
          <p:cNvSpPr/>
          <p:nvPr/>
        </p:nvSpPr>
        <p:spPr>
          <a:xfrm>
            <a:off x="571472" y="285728"/>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pic>
        <p:nvPicPr>
          <p:cNvPr id="11" name="Picture 10" descr="doc20100419124437.jpg"/>
          <p:cNvPicPr>
            <a:picLocks noChangeAspect="1"/>
          </p:cNvPicPr>
          <p:nvPr/>
        </p:nvPicPr>
        <p:blipFill>
          <a:blip r:embed="rId3" cstate="email"/>
          <a:stretch>
            <a:fillRect/>
          </a:stretch>
        </p:blipFill>
        <p:spPr>
          <a:xfrm>
            <a:off x="8072462" y="6000768"/>
            <a:ext cx="557196" cy="534908"/>
          </a:xfrm>
          <a:prstGeom prst="rect">
            <a:avLst/>
          </a:prstGeom>
        </p:spPr>
      </p:pic>
      <p:pic>
        <p:nvPicPr>
          <p:cNvPr id="8" name="Picture 7" descr="doc20100506191933-1.jpg"/>
          <p:cNvPicPr>
            <a:picLocks noChangeAspect="1"/>
          </p:cNvPicPr>
          <p:nvPr/>
        </p:nvPicPr>
        <p:blipFill>
          <a:blip r:embed="rId4" cstate="email"/>
          <a:stretch>
            <a:fillRect/>
          </a:stretch>
        </p:blipFill>
        <p:spPr>
          <a:xfrm>
            <a:off x="714348" y="1000108"/>
            <a:ext cx="7286676" cy="5151454"/>
          </a:xfrm>
          <a:prstGeom prst="rect">
            <a:avLst/>
          </a:prstGeom>
        </p:spPr>
      </p:pic>
      <p:sp>
        <p:nvSpPr>
          <p:cNvPr id="9" name="Rectangle 8"/>
          <p:cNvSpPr/>
          <p:nvPr/>
        </p:nvSpPr>
        <p:spPr>
          <a:xfrm rot="16200000">
            <a:off x="7412500" y="4004180"/>
            <a:ext cx="2117887"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PRACTICAL SOLUTION</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0364" y="6286520"/>
            <a:ext cx="198964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FINAL SITE SELECTION</a:t>
            </a:r>
          </a:p>
        </p:txBody>
      </p:sp>
      <p:sp>
        <p:nvSpPr>
          <p:cNvPr id="7" name="Rectangle 6"/>
          <p:cNvSpPr/>
          <p:nvPr/>
        </p:nvSpPr>
        <p:spPr>
          <a:xfrm>
            <a:off x="428596" y="214290"/>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pic>
        <p:nvPicPr>
          <p:cNvPr id="12" name="Picture 11" descr="doc20100506191933-2.jpg"/>
          <p:cNvPicPr>
            <a:picLocks noChangeAspect="1"/>
          </p:cNvPicPr>
          <p:nvPr/>
        </p:nvPicPr>
        <p:blipFill>
          <a:blip r:embed="rId3" cstate="email"/>
          <a:stretch>
            <a:fillRect/>
          </a:stretch>
        </p:blipFill>
        <p:spPr>
          <a:xfrm>
            <a:off x="500034" y="928670"/>
            <a:ext cx="7929618" cy="5095948"/>
          </a:xfrm>
          <a:prstGeom prst="rect">
            <a:avLst/>
          </a:prstGeom>
        </p:spPr>
      </p:pic>
      <p:sp>
        <p:nvSpPr>
          <p:cNvPr id="13" name="Rectangle 12"/>
          <p:cNvSpPr/>
          <p:nvPr/>
        </p:nvSpPr>
        <p:spPr>
          <a:xfrm rot="16200000">
            <a:off x="7419708" y="4004180"/>
            <a:ext cx="2103461"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VISIONARY SOLUTION</a:t>
            </a:r>
            <a:endParaRPr lang="en-US" b="1" dirty="0"/>
          </a:p>
        </p:txBody>
      </p:sp>
      <p:pic>
        <p:nvPicPr>
          <p:cNvPr id="16" name="Picture 15" descr="doc20100419124437.jpg"/>
          <p:cNvPicPr>
            <a:picLocks noChangeAspect="1"/>
          </p:cNvPicPr>
          <p:nvPr/>
        </p:nvPicPr>
        <p:blipFill>
          <a:blip r:embed="rId4" cstate="email"/>
          <a:stretch>
            <a:fillRect/>
          </a:stretch>
        </p:blipFill>
        <p:spPr>
          <a:xfrm>
            <a:off x="8072462" y="6000768"/>
            <a:ext cx="557196" cy="5349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5" name="Rectangle 4"/>
          <p:cNvSpPr/>
          <p:nvPr/>
        </p:nvSpPr>
        <p:spPr>
          <a:xfrm>
            <a:off x="3857620" y="2428868"/>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pic>
        <p:nvPicPr>
          <p:cNvPr id="5" name="Picture 4" descr="doc20100419124437.jpg"/>
          <p:cNvPicPr>
            <a:picLocks noChangeAspect="1"/>
          </p:cNvPicPr>
          <p:nvPr/>
        </p:nvPicPr>
        <p:blipFill>
          <a:blip r:embed="rId3" cstate="email"/>
          <a:stretch>
            <a:fillRect/>
          </a:stretch>
        </p:blipFill>
        <p:spPr>
          <a:xfrm>
            <a:off x="8072462" y="6000768"/>
            <a:ext cx="557196" cy="534908"/>
          </a:xfrm>
          <a:prstGeom prst="rect">
            <a:avLst/>
          </a:prstGeom>
        </p:spPr>
      </p:pic>
      <p:pic>
        <p:nvPicPr>
          <p:cNvPr id="6" name="Picture 5" descr="doc20100506221002.jpg"/>
          <p:cNvPicPr>
            <a:picLocks noChangeAspect="1"/>
          </p:cNvPicPr>
          <p:nvPr/>
        </p:nvPicPr>
        <p:blipFill>
          <a:blip r:embed="rId4" cstate="email"/>
          <a:stretch>
            <a:fillRect/>
          </a:stretch>
        </p:blipFill>
        <p:spPr>
          <a:xfrm>
            <a:off x="857224" y="500042"/>
            <a:ext cx="6824810" cy="56937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20100506201648.jpg"/>
          <p:cNvPicPr>
            <a:picLocks noChangeAspect="1"/>
          </p:cNvPicPr>
          <p:nvPr/>
        </p:nvPicPr>
        <p:blipFill>
          <a:blip r:embed="rId3" cstate="email"/>
          <a:stretch>
            <a:fillRect/>
          </a:stretch>
        </p:blipFill>
        <p:spPr>
          <a:xfrm>
            <a:off x="785786" y="857232"/>
            <a:ext cx="8034554" cy="4143404"/>
          </a:xfrm>
          <a:prstGeom prst="rect">
            <a:avLst/>
          </a:prstGeom>
        </p:spPr>
      </p:pic>
      <p:pic>
        <p:nvPicPr>
          <p:cNvPr id="3" name="Picture 2" descr="doc20100419124437.jpg"/>
          <p:cNvPicPr>
            <a:picLocks noChangeAspect="1"/>
          </p:cNvPicPr>
          <p:nvPr/>
        </p:nvPicPr>
        <p:blipFill>
          <a:blip r:embed="rId4" cstate="email"/>
          <a:stretch>
            <a:fillRect/>
          </a:stretch>
        </p:blipFill>
        <p:spPr>
          <a:xfrm>
            <a:off x="8072462" y="6000768"/>
            <a:ext cx="557196" cy="534908"/>
          </a:xfrm>
          <a:prstGeom prst="rect">
            <a:avLst/>
          </a:prstGeom>
        </p:spPr>
      </p:pic>
      <p:sp>
        <p:nvSpPr>
          <p:cNvPr id="4" name="Rectangle 3"/>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5" name="Rectangle 4"/>
          <p:cNvSpPr/>
          <p:nvPr/>
        </p:nvSpPr>
        <p:spPr>
          <a:xfrm>
            <a:off x="714348" y="4572008"/>
            <a:ext cx="4171335"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CROSS SECTION NORTH SOUTH THROUGH HUNTER STREET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4" name="Rectangle 3"/>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5" name="Rectangle 4"/>
          <p:cNvSpPr/>
          <p:nvPr/>
        </p:nvSpPr>
        <p:spPr>
          <a:xfrm>
            <a:off x="500034" y="4500570"/>
            <a:ext cx="4095994"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CROSS SECTION EAST WEST THROUGH BEDFORD STREET</a:t>
            </a:r>
          </a:p>
        </p:txBody>
      </p:sp>
      <p:pic>
        <p:nvPicPr>
          <p:cNvPr id="6" name="Picture 5" descr="doc20100506202301.jpg"/>
          <p:cNvPicPr>
            <a:picLocks noChangeAspect="1"/>
          </p:cNvPicPr>
          <p:nvPr/>
        </p:nvPicPr>
        <p:blipFill>
          <a:blip r:embed="rId4" cstate="email"/>
          <a:stretch>
            <a:fillRect/>
          </a:stretch>
        </p:blipFill>
        <p:spPr>
          <a:xfrm>
            <a:off x="1000100" y="1071546"/>
            <a:ext cx="7429552" cy="32416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4" name="Rectangle 3"/>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5" name="Rectangle 4"/>
          <p:cNvSpPr/>
          <p:nvPr/>
        </p:nvSpPr>
        <p:spPr>
          <a:xfrm>
            <a:off x="435114" y="4500570"/>
            <a:ext cx="4225837"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CROSS SECTION EAST WEST THROUGH CAVENDISH STREET</a:t>
            </a:r>
          </a:p>
        </p:txBody>
      </p:sp>
      <p:pic>
        <p:nvPicPr>
          <p:cNvPr id="7" name="Picture 6" descr="doc20100506202343.jpg"/>
          <p:cNvPicPr>
            <a:picLocks noChangeAspect="1"/>
          </p:cNvPicPr>
          <p:nvPr/>
        </p:nvPicPr>
        <p:blipFill>
          <a:blip r:embed="rId4" cstate="email"/>
          <a:stretch>
            <a:fillRect/>
          </a:stretch>
        </p:blipFill>
        <p:spPr>
          <a:xfrm>
            <a:off x="0" y="1571612"/>
            <a:ext cx="8929718" cy="25846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8346" y="0"/>
            <a:ext cx="4286280" cy="500065"/>
          </a:xfrm>
        </p:spPr>
        <p:txBody>
          <a:bodyPr>
            <a:normAutofit/>
          </a:bodyPr>
          <a:lstStyle/>
          <a:p>
            <a:pPr algn="l"/>
            <a:endParaRPr lang="en-US" sz="1600" dirty="0"/>
          </a:p>
        </p:txBody>
      </p:sp>
      <p:sp>
        <p:nvSpPr>
          <p:cNvPr id="3" name="Subtitle 2"/>
          <p:cNvSpPr>
            <a:spLocks noGrp="1"/>
          </p:cNvSpPr>
          <p:nvPr>
            <p:ph type="subTitle" idx="1"/>
          </p:nvPr>
        </p:nvSpPr>
        <p:spPr>
          <a:xfrm>
            <a:off x="9358346" y="571480"/>
            <a:ext cx="1057260" cy="400056"/>
          </a:xfrm>
        </p:spPr>
        <p:txBody>
          <a:bodyPr>
            <a:normAutofit/>
          </a:bodyPr>
          <a:lstStyle/>
          <a:p>
            <a:endParaRPr lang="en-US" sz="1200" dirty="0"/>
          </a:p>
        </p:txBody>
      </p:sp>
      <p:sp>
        <p:nvSpPr>
          <p:cNvPr id="15" name="Title 1"/>
          <p:cNvSpPr txBox="1">
            <a:spLocks/>
          </p:cNvSpPr>
          <p:nvPr/>
        </p:nvSpPr>
        <p:spPr>
          <a:xfrm>
            <a:off x="2428860" y="4714884"/>
            <a:ext cx="2714644" cy="500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mj-lt"/>
              <a:ea typeface="+mj-ea"/>
              <a:cs typeface="+mj-cs"/>
            </a:endParaRPr>
          </a:p>
        </p:txBody>
      </p:sp>
      <p:pic>
        <p:nvPicPr>
          <p:cNvPr id="21" name="Picture 20" descr="doc20100421075146-1.jpg"/>
          <p:cNvPicPr>
            <a:picLocks noChangeAspect="1"/>
          </p:cNvPicPr>
          <p:nvPr/>
        </p:nvPicPr>
        <p:blipFill>
          <a:blip r:embed="rId3" cstate="email"/>
          <a:stretch>
            <a:fillRect/>
          </a:stretch>
        </p:blipFill>
        <p:spPr>
          <a:xfrm>
            <a:off x="0" y="928670"/>
            <a:ext cx="3071834" cy="4347032"/>
          </a:xfrm>
          <a:prstGeom prst="rect">
            <a:avLst/>
          </a:prstGeom>
        </p:spPr>
      </p:pic>
      <p:pic>
        <p:nvPicPr>
          <p:cNvPr id="22" name="Picture 21" descr="doc20100421075146-2.jpg"/>
          <p:cNvPicPr>
            <a:picLocks noChangeAspect="1"/>
          </p:cNvPicPr>
          <p:nvPr/>
        </p:nvPicPr>
        <p:blipFill>
          <a:blip r:embed="rId4" cstate="email"/>
          <a:stretch>
            <a:fillRect/>
          </a:stretch>
        </p:blipFill>
        <p:spPr>
          <a:xfrm>
            <a:off x="2928926" y="970452"/>
            <a:ext cx="2714644" cy="3841564"/>
          </a:xfrm>
          <a:prstGeom prst="rect">
            <a:avLst/>
          </a:prstGeom>
        </p:spPr>
      </p:pic>
      <p:pic>
        <p:nvPicPr>
          <p:cNvPr id="23" name="Picture 22" descr="doc20100421075146-3.jpg"/>
          <p:cNvPicPr>
            <a:picLocks noChangeAspect="1"/>
          </p:cNvPicPr>
          <p:nvPr/>
        </p:nvPicPr>
        <p:blipFill>
          <a:blip r:embed="rId5" cstate="email"/>
          <a:stretch>
            <a:fillRect/>
          </a:stretch>
        </p:blipFill>
        <p:spPr>
          <a:xfrm>
            <a:off x="5715008" y="785794"/>
            <a:ext cx="3066048" cy="4338845"/>
          </a:xfrm>
          <a:prstGeom prst="rect">
            <a:avLst/>
          </a:prstGeom>
        </p:spPr>
      </p:pic>
      <p:sp>
        <p:nvSpPr>
          <p:cNvPr id="8" name="Rectangle 7"/>
          <p:cNvSpPr/>
          <p:nvPr/>
        </p:nvSpPr>
        <p:spPr>
          <a:xfrm>
            <a:off x="500034" y="357166"/>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sp>
        <p:nvSpPr>
          <p:cNvPr id="9" name="Rectangle 8"/>
          <p:cNvSpPr/>
          <p:nvPr/>
        </p:nvSpPr>
        <p:spPr>
          <a:xfrm>
            <a:off x="2500298" y="6143644"/>
            <a:ext cx="4176143"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INTERVIEWS AND SOCIAL MAPPING :  THE STAKEHOLDERS</a:t>
            </a:r>
          </a:p>
        </p:txBody>
      </p:sp>
      <p:pic>
        <p:nvPicPr>
          <p:cNvPr id="10" name="Picture 9" descr="doc20100419124437.jpg"/>
          <p:cNvPicPr>
            <a:picLocks noChangeAspect="1"/>
          </p:cNvPicPr>
          <p:nvPr/>
        </p:nvPicPr>
        <p:blipFill>
          <a:blip r:embed="rId6" cstate="email"/>
          <a:stretch>
            <a:fillRect/>
          </a:stretch>
        </p:blipFill>
        <p:spPr>
          <a:xfrm>
            <a:off x="8143900" y="6000768"/>
            <a:ext cx="557196" cy="5349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7" name="Rectangle 6"/>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10" name="Rectangle 9"/>
          <p:cNvSpPr/>
          <p:nvPr/>
        </p:nvSpPr>
        <p:spPr>
          <a:xfrm rot="16200000">
            <a:off x="711298" y="4717934"/>
            <a:ext cx="3661580"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SITE PLAN SPORTS GROUND PRECINCT</a:t>
            </a:r>
          </a:p>
        </p:txBody>
      </p:sp>
      <p:pic>
        <p:nvPicPr>
          <p:cNvPr id="6" name="Picture 5" descr="final design figure ground-rev3 Model (1).jpg"/>
          <p:cNvPicPr>
            <a:picLocks noChangeAspect="1"/>
          </p:cNvPicPr>
          <p:nvPr/>
        </p:nvPicPr>
        <p:blipFill>
          <a:blip r:embed="rId4" cstate="email"/>
          <a:stretch>
            <a:fillRect/>
          </a:stretch>
        </p:blipFill>
        <p:spPr>
          <a:xfrm>
            <a:off x="2928926" y="142852"/>
            <a:ext cx="4837286" cy="6501490"/>
          </a:xfrm>
          <a:prstGeom prst="rect">
            <a:avLst/>
          </a:prstGeom>
        </p:spPr>
      </p:pic>
      <p:pic>
        <p:nvPicPr>
          <p:cNvPr id="8" name="Picture 7" descr="north.jpg"/>
          <p:cNvPicPr>
            <a:picLocks noChangeAspect="1"/>
          </p:cNvPicPr>
          <p:nvPr/>
        </p:nvPicPr>
        <p:blipFill>
          <a:blip r:embed="rId5" cstate="email"/>
          <a:stretch>
            <a:fillRect/>
          </a:stretch>
        </p:blipFill>
        <p:spPr>
          <a:xfrm>
            <a:off x="2285984" y="2428868"/>
            <a:ext cx="428628" cy="5645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7" name="Rectangle 6"/>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pic>
        <p:nvPicPr>
          <p:cNvPr id="9" name="Picture 8" descr="final design figure ground-rev3 Layout1 (1).jpg"/>
          <p:cNvPicPr>
            <a:picLocks noChangeAspect="1"/>
          </p:cNvPicPr>
          <p:nvPr/>
        </p:nvPicPr>
        <p:blipFill>
          <a:blip r:embed="rId4" cstate="email"/>
          <a:stretch>
            <a:fillRect/>
          </a:stretch>
        </p:blipFill>
        <p:spPr>
          <a:xfrm>
            <a:off x="214282" y="1000108"/>
            <a:ext cx="8786843" cy="4474860"/>
          </a:xfrm>
          <a:prstGeom prst="rect">
            <a:avLst/>
          </a:prstGeom>
        </p:spPr>
      </p:pic>
      <p:sp>
        <p:nvSpPr>
          <p:cNvPr id="6" name="Rectangle 5"/>
          <p:cNvSpPr/>
          <p:nvPr/>
        </p:nvSpPr>
        <p:spPr>
          <a:xfrm>
            <a:off x="642910" y="6286520"/>
            <a:ext cx="6431569"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TYPICAL CROSS SECTION ACROSS HUNTER STREET AT MARKET LINK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7" name="Rectangle 6"/>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10" name="Rectangle 9"/>
          <p:cNvSpPr/>
          <p:nvPr/>
        </p:nvSpPr>
        <p:spPr>
          <a:xfrm>
            <a:off x="642910" y="6286520"/>
            <a:ext cx="5984331"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CROSS SECTION EAST WEST ACROSS BEDFORD AND CAVENDISH</a:t>
            </a:r>
          </a:p>
        </p:txBody>
      </p:sp>
      <p:pic>
        <p:nvPicPr>
          <p:cNvPr id="6" name="Picture 5" descr="cross.jpg"/>
          <p:cNvPicPr>
            <a:picLocks noChangeAspect="1"/>
          </p:cNvPicPr>
          <p:nvPr/>
        </p:nvPicPr>
        <p:blipFill>
          <a:blip r:embed="rId4" cstate="email"/>
          <a:stretch>
            <a:fillRect/>
          </a:stretch>
        </p:blipFill>
        <p:spPr>
          <a:xfrm>
            <a:off x="214282" y="1785926"/>
            <a:ext cx="8827433" cy="221457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7" name="Rectangle 6"/>
          <p:cNvSpPr/>
          <p:nvPr/>
        </p:nvSpPr>
        <p:spPr>
          <a:xfrm>
            <a:off x="357158" y="214290"/>
            <a:ext cx="123944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DESIGN</a:t>
            </a:r>
            <a:endParaRPr lang="en-US" dirty="0"/>
          </a:p>
        </p:txBody>
      </p:sp>
      <p:sp>
        <p:nvSpPr>
          <p:cNvPr id="10" name="Rectangle 9"/>
          <p:cNvSpPr/>
          <p:nvPr/>
        </p:nvSpPr>
        <p:spPr>
          <a:xfrm>
            <a:off x="642910" y="6286520"/>
            <a:ext cx="6426759"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LONG SECTION NORTH SOUTH ACROSS MULLER AND HUNTER STREET</a:t>
            </a:r>
          </a:p>
        </p:txBody>
      </p:sp>
      <p:pic>
        <p:nvPicPr>
          <p:cNvPr id="6" name="Picture 5" descr="long.jpg"/>
          <p:cNvPicPr>
            <a:picLocks noChangeAspect="1"/>
          </p:cNvPicPr>
          <p:nvPr/>
        </p:nvPicPr>
        <p:blipFill>
          <a:blip r:embed="rId4" cstate="email"/>
          <a:stretch>
            <a:fillRect/>
          </a:stretch>
        </p:blipFill>
        <p:spPr>
          <a:xfrm>
            <a:off x="0" y="1928802"/>
            <a:ext cx="8929718" cy="213010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3" name="Rectangle 2"/>
          <p:cNvSpPr/>
          <p:nvPr/>
        </p:nvSpPr>
        <p:spPr>
          <a:xfrm>
            <a:off x="3857620" y="2428868"/>
            <a:ext cx="1196161"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MODEL</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20100419124437.jpg"/>
          <p:cNvPicPr>
            <a:picLocks noChangeAspect="1"/>
          </p:cNvPicPr>
          <p:nvPr/>
        </p:nvPicPr>
        <p:blipFill>
          <a:blip r:embed="rId3" cstate="email"/>
          <a:stretch>
            <a:fillRect/>
          </a:stretch>
        </p:blipFill>
        <p:spPr>
          <a:xfrm>
            <a:off x="8072462" y="6000768"/>
            <a:ext cx="557196" cy="534908"/>
          </a:xfrm>
          <a:prstGeom prst="rect">
            <a:avLst/>
          </a:prstGeom>
        </p:spPr>
      </p:pic>
      <p:pic>
        <p:nvPicPr>
          <p:cNvPr id="3" name="Picture 2" descr="DSC06925.JPG"/>
          <p:cNvPicPr>
            <a:picLocks noChangeAspect="1"/>
          </p:cNvPicPr>
          <p:nvPr/>
        </p:nvPicPr>
        <p:blipFill>
          <a:blip r:embed="rId4" cstate="email"/>
          <a:stretch>
            <a:fillRect/>
          </a:stretch>
        </p:blipFill>
        <p:spPr>
          <a:xfrm>
            <a:off x="571472" y="357166"/>
            <a:ext cx="2071684" cy="2762245"/>
          </a:xfrm>
          <a:prstGeom prst="rect">
            <a:avLst/>
          </a:prstGeom>
        </p:spPr>
      </p:pic>
      <p:pic>
        <p:nvPicPr>
          <p:cNvPr id="5" name="Picture 4" descr="DSC06927.JPG"/>
          <p:cNvPicPr>
            <a:picLocks noChangeAspect="1"/>
          </p:cNvPicPr>
          <p:nvPr/>
        </p:nvPicPr>
        <p:blipFill>
          <a:blip r:embed="rId5" cstate="email"/>
          <a:stretch>
            <a:fillRect/>
          </a:stretch>
        </p:blipFill>
        <p:spPr>
          <a:xfrm>
            <a:off x="500034" y="4143380"/>
            <a:ext cx="2643174" cy="1982381"/>
          </a:xfrm>
          <a:prstGeom prst="rect">
            <a:avLst/>
          </a:prstGeom>
        </p:spPr>
      </p:pic>
      <p:pic>
        <p:nvPicPr>
          <p:cNvPr id="6" name="Picture 5" descr="DSC06928.JPG"/>
          <p:cNvPicPr>
            <a:picLocks noChangeAspect="1"/>
          </p:cNvPicPr>
          <p:nvPr/>
        </p:nvPicPr>
        <p:blipFill>
          <a:blip r:embed="rId6" cstate="email"/>
          <a:stretch>
            <a:fillRect/>
          </a:stretch>
        </p:blipFill>
        <p:spPr>
          <a:xfrm rot="16200000">
            <a:off x="3250397" y="-107181"/>
            <a:ext cx="2786083" cy="3714777"/>
          </a:xfrm>
          <a:prstGeom prst="rect">
            <a:avLst/>
          </a:prstGeom>
        </p:spPr>
      </p:pic>
      <p:pic>
        <p:nvPicPr>
          <p:cNvPr id="8" name="Picture 7" descr="DSC06930.JPG"/>
          <p:cNvPicPr>
            <a:picLocks noChangeAspect="1"/>
          </p:cNvPicPr>
          <p:nvPr/>
        </p:nvPicPr>
        <p:blipFill>
          <a:blip r:embed="rId7" cstate="email"/>
          <a:stretch>
            <a:fillRect/>
          </a:stretch>
        </p:blipFill>
        <p:spPr>
          <a:xfrm>
            <a:off x="3428992" y="4143380"/>
            <a:ext cx="1500198" cy="2000264"/>
          </a:xfrm>
          <a:prstGeom prst="rect">
            <a:avLst/>
          </a:prstGeom>
        </p:spPr>
      </p:pic>
      <p:pic>
        <p:nvPicPr>
          <p:cNvPr id="9" name="Picture 8" descr="DSC06931.JPG"/>
          <p:cNvPicPr>
            <a:picLocks noChangeAspect="1"/>
          </p:cNvPicPr>
          <p:nvPr/>
        </p:nvPicPr>
        <p:blipFill>
          <a:blip r:embed="rId8" cstate="email"/>
          <a:stretch>
            <a:fillRect/>
          </a:stretch>
        </p:blipFill>
        <p:spPr>
          <a:xfrm>
            <a:off x="5072066" y="4143380"/>
            <a:ext cx="2714644" cy="2035984"/>
          </a:xfrm>
          <a:prstGeom prst="rect">
            <a:avLst/>
          </a:prstGeom>
        </p:spPr>
      </p:pic>
      <p:pic>
        <p:nvPicPr>
          <p:cNvPr id="10" name="Picture 9" descr="DSC06932.JPG"/>
          <p:cNvPicPr>
            <a:picLocks noChangeAspect="1"/>
          </p:cNvPicPr>
          <p:nvPr/>
        </p:nvPicPr>
        <p:blipFill>
          <a:blip r:embed="rId9" cstate="email"/>
          <a:stretch>
            <a:fillRect/>
          </a:stretch>
        </p:blipFill>
        <p:spPr>
          <a:xfrm>
            <a:off x="6643702" y="357166"/>
            <a:ext cx="1809731" cy="2786058"/>
          </a:xfrm>
          <a:prstGeom prst="rect">
            <a:avLst/>
          </a:prstGeom>
        </p:spPr>
      </p:pic>
      <p:sp>
        <p:nvSpPr>
          <p:cNvPr id="11" name="Rectangle 10"/>
          <p:cNvSpPr/>
          <p:nvPr/>
        </p:nvSpPr>
        <p:spPr>
          <a:xfrm rot="16200000">
            <a:off x="7801924" y="4556794"/>
            <a:ext cx="1196161"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THE MODEL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620" y="2428868"/>
            <a:ext cx="1702710"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IMPLEMENTATION</a:t>
            </a:r>
            <a:endParaRPr lang="en-US" dirty="0"/>
          </a:p>
        </p:txBody>
      </p:sp>
      <p:pic>
        <p:nvPicPr>
          <p:cNvPr id="3" name="Picture 2" descr="doc20100419124437.jpg"/>
          <p:cNvPicPr>
            <a:picLocks noChangeAspect="1"/>
          </p:cNvPicPr>
          <p:nvPr/>
        </p:nvPicPr>
        <p:blipFill>
          <a:blip r:embed="rId3" cstate="email"/>
          <a:stretch>
            <a:fillRect/>
          </a:stretch>
        </p:blipFill>
        <p:spPr>
          <a:xfrm>
            <a:off x="8072462" y="6000768"/>
            <a:ext cx="557196" cy="5349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2357430"/>
            <a:ext cx="3470822" cy="646331"/>
          </a:xfrm>
          <a:prstGeom prst="rect">
            <a:avLst/>
          </a:prstGeom>
        </p:spPr>
        <p:txBody>
          <a:bodyPr wrap="none">
            <a:spAutoFit/>
          </a:bodyPr>
          <a:lstStyle/>
          <a:p>
            <a:r>
              <a:rPr lang="en-US" b="1" dirty="0">
                <a:solidFill>
                  <a:schemeClr val="tx2">
                    <a:lumMod val="40000"/>
                    <a:lumOff val="60000"/>
                  </a:schemeClr>
                </a:solidFill>
                <a:latin typeface="ISOCPEUR" pitchFamily="34" charset="0"/>
              </a:rPr>
              <a:t>PROPOSED PHASES OF PROJECT  ? </a:t>
            </a:r>
          </a:p>
          <a:p>
            <a:endParaRPr lang="en-US" dirty="0"/>
          </a:p>
        </p:txBody>
      </p:sp>
      <p:sp>
        <p:nvSpPr>
          <p:cNvPr id="8" name="Rectangle 7"/>
          <p:cNvSpPr/>
          <p:nvPr/>
        </p:nvSpPr>
        <p:spPr>
          <a:xfrm>
            <a:off x="500034" y="428604"/>
            <a:ext cx="4217821" cy="646331"/>
          </a:xfrm>
          <a:prstGeom prst="rect">
            <a:avLst/>
          </a:prstGeom>
        </p:spPr>
        <p:txBody>
          <a:bodyPr wrap="none">
            <a:spAutoFit/>
          </a:bodyPr>
          <a:lstStyle/>
          <a:p>
            <a:r>
              <a:rPr lang="en-US" b="1" dirty="0">
                <a:solidFill>
                  <a:schemeClr val="tx2">
                    <a:lumMod val="40000"/>
                    <a:lumOff val="60000"/>
                  </a:schemeClr>
                </a:solidFill>
                <a:latin typeface="ISOCPEUR" pitchFamily="34" charset="0"/>
              </a:rPr>
              <a:t>HOW WILL THE DESIGN BE IMPLEMENTED  ? </a:t>
            </a:r>
          </a:p>
          <a:p>
            <a:endParaRPr lang="en-US" dirty="0"/>
          </a:p>
        </p:txBody>
      </p:sp>
      <p:sp>
        <p:nvSpPr>
          <p:cNvPr id="5" name="Rectangle 4"/>
          <p:cNvSpPr/>
          <p:nvPr/>
        </p:nvSpPr>
        <p:spPr>
          <a:xfrm>
            <a:off x="357158" y="785794"/>
            <a:ext cx="6104556" cy="1938992"/>
          </a:xfrm>
          <a:prstGeom prst="rect">
            <a:avLst/>
          </a:prstGeom>
        </p:spPr>
        <p:txBody>
          <a:bodyPr wrap="square">
            <a:spAutoFit/>
          </a:bodyPr>
          <a:lstStyle/>
          <a:p>
            <a:pPr lvl="1">
              <a:spcBef>
                <a:spcPct val="0"/>
              </a:spcBef>
              <a:buFont typeface="Arial" pitchFamily="34" charset="0"/>
              <a:buChar char="•"/>
            </a:pPr>
            <a:r>
              <a:rPr lang="en-US" sz="1200" b="1" dirty="0">
                <a:latin typeface="ISOCPEUR" pitchFamily="34" charset="0"/>
                <a:cs typeface="ISOCT" pitchFamily="2" charset="0"/>
              </a:rPr>
              <a:t>Consultation with the community.</a:t>
            </a:r>
          </a:p>
          <a:p>
            <a:pPr lvl="1">
              <a:spcBef>
                <a:spcPct val="0"/>
              </a:spcBef>
              <a:buFont typeface="Arial" pitchFamily="34" charset="0"/>
              <a:buChar char="•"/>
            </a:pPr>
            <a:r>
              <a:rPr lang="en-US" sz="1200" b="1" dirty="0">
                <a:latin typeface="ISOCPEUR" pitchFamily="34" charset="0"/>
                <a:cs typeface="ISOCT" pitchFamily="2" charset="0"/>
              </a:rPr>
              <a:t>Consultation with department of public works.</a:t>
            </a:r>
          </a:p>
          <a:p>
            <a:pPr lvl="1">
              <a:spcBef>
                <a:spcPct val="0"/>
              </a:spcBef>
              <a:buFont typeface="Arial" pitchFamily="34" charset="0"/>
              <a:buChar char="•"/>
            </a:pPr>
            <a:r>
              <a:rPr lang="en-US" sz="1200" b="1" dirty="0">
                <a:latin typeface="ISOCPEUR" pitchFamily="34" charset="0"/>
                <a:cs typeface="ISOCT" pitchFamily="2" charset="0"/>
              </a:rPr>
              <a:t>Will most likely not be successful, without the involvement of sports ground committee</a:t>
            </a:r>
          </a:p>
          <a:p>
            <a:pPr lvl="1">
              <a:spcBef>
                <a:spcPct val="0"/>
              </a:spcBef>
              <a:buFont typeface="Arial" pitchFamily="34" charset="0"/>
              <a:buChar char="•"/>
            </a:pPr>
            <a:r>
              <a:rPr lang="en-US" sz="1200" b="1" dirty="0">
                <a:latin typeface="ISOCPEUR" pitchFamily="34" charset="0"/>
                <a:cs typeface="ISOCT" pitchFamily="2" charset="0"/>
              </a:rPr>
              <a:t>Negotiation with local council will be required (JRA)</a:t>
            </a:r>
          </a:p>
          <a:p>
            <a:pPr lvl="1">
              <a:spcBef>
                <a:spcPct val="0"/>
              </a:spcBef>
              <a:buFont typeface="Arial" pitchFamily="34" charset="0"/>
              <a:buChar char="•"/>
            </a:pPr>
            <a:r>
              <a:rPr lang="en-US" sz="1200" b="1" dirty="0">
                <a:latin typeface="ISOCPEUR" pitchFamily="34" charset="0"/>
                <a:cs typeface="ISOCT" pitchFamily="2" charset="0"/>
              </a:rPr>
              <a:t>Negotiation with town planning department.</a:t>
            </a:r>
          </a:p>
          <a:p>
            <a:pPr lvl="1">
              <a:spcBef>
                <a:spcPct val="0"/>
              </a:spcBef>
              <a:buFont typeface="Arial" pitchFamily="34" charset="0"/>
              <a:buChar char="•"/>
            </a:pPr>
            <a:r>
              <a:rPr lang="en-US" sz="1200" b="1" dirty="0">
                <a:latin typeface="ISOCPEUR" pitchFamily="34" charset="0"/>
                <a:cs typeface="ISOCT" pitchFamily="2" charset="0"/>
              </a:rPr>
              <a:t>Traffic impact study to determine the effect of closing roads.</a:t>
            </a:r>
          </a:p>
          <a:p>
            <a:pPr lvl="1">
              <a:spcBef>
                <a:spcPct val="0"/>
              </a:spcBef>
              <a:buFont typeface="Arial" pitchFamily="34" charset="0"/>
              <a:buChar char="•"/>
            </a:pPr>
            <a:endParaRPr lang="en-US" sz="1200" b="1" dirty="0">
              <a:latin typeface="ISOCPEUR" pitchFamily="34" charset="0"/>
              <a:cs typeface="ISOCT" pitchFamily="2" charset="0"/>
            </a:endParaRPr>
          </a:p>
          <a:p>
            <a:pPr lvl="1">
              <a:spcBef>
                <a:spcPct val="0"/>
              </a:spcBef>
              <a:buFont typeface="Arial" pitchFamily="34" charset="0"/>
              <a:buChar char="•"/>
            </a:pPr>
            <a:endParaRPr lang="en-US" sz="1200" b="1" dirty="0">
              <a:latin typeface="ISOCPEUR" pitchFamily="34" charset="0"/>
              <a:cs typeface="ISOCT" pitchFamily="2" charset="0"/>
            </a:endParaRPr>
          </a:p>
          <a:p>
            <a:pPr lvl="1" algn="ctr">
              <a:spcBef>
                <a:spcPct val="0"/>
              </a:spcBef>
            </a:pPr>
            <a:endParaRPr lang="en-US" sz="1200" b="1" dirty="0">
              <a:latin typeface="ISOCPEUR" pitchFamily="34" charset="0"/>
              <a:cs typeface="ISOCT" pitchFamily="2" charset="0"/>
            </a:endParaRPr>
          </a:p>
          <a:p>
            <a:pPr lvl="1" algn="ctr">
              <a:spcBef>
                <a:spcPct val="0"/>
              </a:spcBef>
            </a:pPr>
            <a:endParaRPr lang="en-US" sz="1200" b="1" dirty="0">
              <a:latin typeface="ISOCPEUR" pitchFamily="34" charset="0"/>
              <a:cs typeface="ISOCT" pitchFamily="2" charset="0"/>
            </a:endParaRPr>
          </a:p>
        </p:txBody>
      </p:sp>
      <p:sp>
        <p:nvSpPr>
          <p:cNvPr id="6" name="Rectangle 5"/>
          <p:cNvSpPr/>
          <p:nvPr/>
        </p:nvSpPr>
        <p:spPr>
          <a:xfrm>
            <a:off x="500034" y="2714620"/>
            <a:ext cx="6104556" cy="3970318"/>
          </a:xfrm>
          <a:prstGeom prst="rect">
            <a:avLst/>
          </a:prstGeom>
        </p:spPr>
        <p:txBody>
          <a:bodyPr wrap="square">
            <a:spAutoFit/>
          </a:bodyPr>
          <a:lstStyle/>
          <a:p>
            <a:pPr lvl="1">
              <a:spcBef>
                <a:spcPct val="0"/>
              </a:spcBef>
              <a:buFont typeface="Arial" pitchFamily="34" charset="0"/>
              <a:buChar char="•"/>
            </a:pPr>
            <a:r>
              <a:rPr lang="en-US" sz="1200" b="1" dirty="0">
                <a:latin typeface="ISOCPEUR" pitchFamily="34" charset="0"/>
                <a:cs typeface="ISOCT" pitchFamily="2" charset="0"/>
              </a:rPr>
              <a:t>Initially the sports ground will be used for Africa week to play a soccer tournament.</a:t>
            </a:r>
          </a:p>
          <a:p>
            <a:pPr lvl="1">
              <a:spcBef>
                <a:spcPct val="0"/>
              </a:spcBef>
            </a:pPr>
            <a:endParaRPr lang="en-US" sz="1200" b="1" dirty="0">
              <a:latin typeface="ISOCPEUR" pitchFamily="34" charset="0"/>
              <a:cs typeface="ISOCT" pitchFamily="2" charset="0"/>
            </a:endParaRPr>
          </a:p>
          <a:p>
            <a:pPr marL="685800" lvl="1" indent="-228600">
              <a:spcBef>
                <a:spcPct val="0"/>
              </a:spcBef>
              <a:buFont typeface="+mj-lt"/>
              <a:buAutoNum type="arabicPeriod"/>
            </a:pPr>
            <a:r>
              <a:rPr lang="en-US" sz="1200" b="1" dirty="0">
                <a:latin typeface="ISOCPEUR" pitchFamily="34" charset="0"/>
                <a:cs typeface="ISOCT" pitchFamily="2" charset="0"/>
              </a:rPr>
              <a:t>The field will have to be leveled and mowed.</a:t>
            </a:r>
          </a:p>
          <a:p>
            <a:pPr marL="685800" lvl="1" indent="-228600">
              <a:spcBef>
                <a:spcPct val="0"/>
              </a:spcBef>
              <a:buFont typeface="+mj-lt"/>
              <a:buAutoNum type="arabicPeriod"/>
            </a:pPr>
            <a:r>
              <a:rPr lang="en-US" sz="1200" b="1" dirty="0">
                <a:latin typeface="ISOCPEUR" pitchFamily="34" charset="0"/>
                <a:cs typeface="ISOCT" pitchFamily="2" charset="0"/>
              </a:rPr>
              <a:t>Soccer field to be set out and lines painted.</a:t>
            </a:r>
          </a:p>
          <a:p>
            <a:pPr marL="685800" lvl="1" indent="-228600">
              <a:spcBef>
                <a:spcPct val="0"/>
              </a:spcBef>
              <a:buFont typeface="+mj-lt"/>
              <a:buAutoNum type="arabicPeriod"/>
            </a:pPr>
            <a:r>
              <a:rPr lang="en-US" sz="1200" b="1" dirty="0">
                <a:latin typeface="ISOCPEUR" pitchFamily="34" charset="0"/>
                <a:cs typeface="ISOCT" pitchFamily="2" charset="0"/>
              </a:rPr>
              <a:t>Equipment to be sourced and bought….goals balls, line flags.</a:t>
            </a:r>
          </a:p>
          <a:p>
            <a:pPr lvl="1">
              <a:spcBef>
                <a:spcPct val="0"/>
              </a:spcBef>
              <a:buFont typeface="Arial" pitchFamily="34" charset="0"/>
              <a:buChar char="•"/>
            </a:pPr>
            <a:endParaRPr lang="en-US" sz="1200" b="1" dirty="0">
              <a:latin typeface="ISOCPEUR" pitchFamily="34" charset="0"/>
              <a:cs typeface="ISOCT" pitchFamily="2" charset="0"/>
            </a:endParaRPr>
          </a:p>
          <a:p>
            <a:pPr lvl="1">
              <a:spcBef>
                <a:spcPct val="0"/>
              </a:spcBef>
              <a:buFont typeface="Arial" pitchFamily="34" charset="0"/>
              <a:buChar char="•"/>
            </a:pPr>
            <a:r>
              <a:rPr lang="en-US" sz="1200" b="1" dirty="0">
                <a:latin typeface="ISOCPEUR" pitchFamily="34" charset="0"/>
                <a:cs typeface="ISOCT" pitchFamily="2" charset="0"/>
              </a:rPr>
              <a:t>Secondly the sports ground will be used as a fan park during the world cup (it may not be called a fan park due to FIFA regulations.)</a:t>
            </a:r>
          </a:p>
          <a:p>
            <a:pPr lvl="1">
              <a:spcBef>
                <a:spcPct val="0"/>
              </a:spcBef>
              <a:buFont typeface="Arial" pitchFamily="34" charset="0"/>
              <a:buChar char="•"/>
            </a:pPr>
            <a:endParaRPr lang="en-US" sz="1200" b="1" dirty="0">
              <a:latin typeface="ISOCPEUR" pitchFamily="34" charset="0"/>
              <a:cs typeface="ISOCT" pitchFamily="2" charset="0"/>
            </a:endParaRPr>
          </a:p>
          <a:p>
            <a:pPr marL="685800" lvl="1" indent="-228600">
              <a:spcBef>
                <a:spcPct val="0"/>
              </a:spcBef>
              <a:buFont typeface="+mj-lt"/>
              <a:buAutoNum type="arabicPeriod"/>
            </a:pPr>
            <a:r>
              <a:rPr lang="en-US" sz="1200" b="1" dirty="0">
                <a:latin typeface="ISOCPEUR" pitchFamily="34" charset="0"/>
                <a:cs typeface="ISOCT" pitchFamily="2" charset="0"/>
              </a:rPr>
              <a:t>The sports ground management committee have indicated that they would like to strictly control access to the facility.</a:t>
            </a:r>
          </a:p>
          <a:p>
            <a:pPr marL="685800" lvl="1" indent="-228600">
              <a:spcBef>
                <a:spcPct val="0"/>
              </a:spcBef>
              <a:buFont typeface="+mj-lt"/>
              <a:buAutoNum type="arabicPeriod"/>
            </a:pPr>
            <a:r>
              <a:rPr lang="en-US" sz="1200" b="1" dirty="0">
                <a:latin typeface="ISOCPEUR" pitchFamily="34" charset="0"/>
                <a:cs typeface="ISOCT" pitchFamily="2" charset="0"/>
              </a:rPr>
              <a:t>The fence around the grounds might have to remain.</a:t>
            </a:r>
          </a:p>
          <a:p>
            <a:pPr marL="685800" lvl="1" indent="-228600">
              <a:spcBef>
                <a:spcPct val="0"/>
              </a:spcBef>
              <a:buFont typeface="+mj-lt"/>
              <a:buAutoNum type="arabicPeriod"/>
            </a:pPr>
            <a:r>
              <a:rPr lang="en-US" sz="1200" b="1" dirty="0">
                <a:latin typeface="ISOCPEUR" pitchFamily="34" charset="0"/>
                <a:cs typeface="ISOCT" pitchFamily="2" charset="0"/>
              </a:rPr>
              <a:t>Field to be set out professionally .</a:t>
            </a:r>
          </a:p>
          <a:p>
            <a:pPr marL="685800" lvl="1" indent="-228600">
              <a:spcBef>
                <a:spcPct val="0"/>
              </a:spcBef>
              <a:buFont typeface="+mj-lt"/>
              <a:buAutoNum type="arabicPeriod"/>
            </a:pPr>
            <a:r>
              <a:rPr lang="en-US" sz="1200" b="1" dirty="0">
                <a:latin typeface="ISOCPEUR" pitchFamily="34" charset="0"/>
                <a:cs typeface="ISOCT" pitchFamily="2" charset="0"/>
              </a:rPr>
              <a:t>Change rooms and ablutions built for the soccer teams.</a:t>
            </a:r>
          </a:p>
          <a:p>
            <a:pPr marL="685800" lvl="1" indent="-228600">
              <a:spcBef>
                <a:spcPct val="0"/>
              </a:spcBef>
              <a:buFont typeface="+mj-lt"/>
              <a:buAutoNum type="arabicPeriod"/>
            </a:pPr>
            <a:r>
              <a:rPr lang="en-US" sz="1200" b="1" dirty="0">
                <a:latin typeface="ISOCPEUR" pitchFamily="34" charset="0"/>
                <a:cs typeface="ISOCT" pitchFamily="2" charset="0"/>
              </a:rPr>
              <a:t>Muller street closed and re paved and landscaped.</a:t>
            </a:r>
          </a:p>
          <a:p>
            <a:pPr marL="685800" lvl="1" indent="-228600">
              <a:spcBef>
                <a:spcPct val="0"/>
              </a:spcBef>
              <a:buFont typeface="+mj-lt"/>
              <a:buAutoNum type="arabicPeriod"/>
            </a:pPr>
            <a:r>
              <a:rPr lang="en-US" sz="1200" b="1" dirty="0">
                <a:latin typeface="ISOCPEUR" pitchFamily="34" charset="0"/>
                <a:cs typeface="ISOCT" pitchFamily="2" charset="0"/>
              </a:rPr>
              <a:t>Levels around field manipulated to create areas for fans to sit and stand during games.</a:t>
            </a:r>
          </a:p>
          <a:p>
            <a:pPr marL="685800" lvl="1" indent="-228600">
              <a:spcBef>
                <a:spcPct val="0"/>
              </a:spcBef>
              <a:buFont typeface="+mj-lt"/>
              <a:buAutoNum type="arabicPeriod"/>
            </a:pPr>
            <a:r>
              <a:rPr lang="en-US" sz="1200" b="1" dirty="0">
                <a:latin typeface="ISOCPEUR" pitchFamily="34" charset="0"/>
                <a:cs typeface="ISOCT" pitchFamily="2" charset="0"/>
              </a:rPr>
              <a:t>Link between the </a:t>
            </a:r>
            <a:r>
              <a:rPr lang="en-US" sz="1200" b="1" dirty="0" err="1">
                <a:latin typeface="ISOCPEUR" pitchFamily="34" charset="0"/>
                <a:cs typeface="ISOCT" pitchFamily="2" charset="0"/>
              </a:rPr>
              <a:t>Yeoville</a:t>
            </a:r>
            <a:r>
              <a:rPr lang="en-US" sz="1200" b="1" dirty="0">
                <a:latin typeface="ISOCPEUR" pitchFamily="34" charset="0"/>
                <a:cs typeface="ISOCT" pitchFamily="2" charset="0"/>
              </a:rPr>
              <a:t> community school and the </a:t>
            </a:r>
            <a:r>
              <a:rPr lang="en-US" sz="1200" b="1" dirty="0" err="1">
                <a:latin typeface="ISOCPEUR" pitchFamily="34" charset="0"/>
                <a:cs typeface="ISOCT" pitchFamily="2" charset="0"/>
              </a:rPr>
              <a:t>Sportsgoround</a:t>
            </a:r>
            <a:r>
              <a:rPr lang="en-US" sz="1200" b="1" dirty="0">
                <a:latin typeface="ISOCPEUR" pitchFamily="34" charset="0"/>
                <a:cs typeface="ISOCT" pitchFamily="2" charset="0"/>
              </a:rPr>
              <a:t> created</a:t>
            </a:r>
          </a:p>
          <a:p>
            <a:pPr lvl="1">
              <a:spcBef>
                <a:spcPct val="0"/>
              </a:spcBef>
              <a:buFont typeface="Arial" pitchFamily="34" charset="0"/>
              <a:buChar char="•"/>
            </a:pPr>
            <a:endParaRPr lang="en-US" sz="1200" b="1" dirty="0">
              <a:latin typeface="ISOCPEUR" pitchFamily="34" charset="0"/>
              <a:cs typeface="ISOCT" pitchFamily="2" charset="0"/>
            </a:endParaRPr>
          </a:p>
          <a:p>
            <a:pPr lvl="1" algn="ctr">
              <a:spcBef>
                <a:spcPct val="0"/>
              </a:spcBef>
            </a:pPr>
            <a:endParaRPr lang="en-US" sz="1200" b="1" dirty="0">
              <a:latin typeface="ISOCPEUR" pitchFamily="34" charset="0"/>
              <a:cs typeface="ISOCT" pitchFamily="2" charset="0"/>
            </a:endParaRPr>
          </a:p>
          <a:p>
            <a:pPr lvl="1" algn="ctr">
              <a:spcBef>
                <a:spcPct val="0"/>
              </a:spcBef>
            </a:pPr>
            <a:endParaRPr lang="en-US" sz="1200" b="1" dirty="0">
              <a:latin typeface="ISOCPEUR" pitchFamily="34" charset="0"/>
              <a:cs typeface="ISOCT" pitchFamily="2" charset="0"/>
            </a:endParaRPr>
          </a:p>
        </p:txBody>
      </p:sp>
      <p:pic>
        <p:nvPicPr>
          <p:cNvPr id="9" name="Picture 8" descr="doc20100419124437.jpg"/>
          <p:cNvPicPr>
            <a:picLocks noChangeAspect="1"/>
          </p:cNvPicPr>
          <p:nvPr/>
        </p:nvPicPr>
        <p:blipFill>
          <a:blip r:embed="rId3" cstate="email"/>
          <a:stretch>
            <a:fillRect/>
          </a:stretch>
        </p:blipFill>
        <p:spPr>
          <a:xfrm>
            <a:off x="8072462" y="6000768"/>
            <a:ext cx="557196" cy="53490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20100419124437.jpg"/>
          <p:cNvPicPr>
            <a:picLocks noChangeAspect="1"/>
          </p:cNvPicPr>
          <p:nvPr/>
        </p:nvPicPr>
        <p:blipFill>
          <a:blip r:embed="rId3" cstate="email"/>
          <a:stretch>
            <a:fillRect/>
          </a:stretch>
        </p:blipFill>
        <p:spPr>
          <a:xfrm>
            <a:off x="8072462" y="6000768"/>
            <a:ext cx="557196" cy="534908"/>
          </a:xfrm>
          <a:prstGeom prst="rect">
            <a:avLst/>
          </a:prstGeom>
        </p:spPr>
      </p:pic>
      <p:sp>
        <p:nvSpPr>
          <p:cNvPr id="3" name="Rectangle 2"/>
          <p:cNvSpPr/>
          <p:nvPr/>
        </p:nvSpPr>
        <p:spPr>
          <a:xfrm>
            <a:off x="3857620" y="1357298"/>
            <a:ext cx="1253869"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CONCLUSION</a:t>
            </a:r>
            <a:endParaRPr lang="en-US" dirty="0"/>
          </a:p>
        </p:txBody>
      </p:sp>
      <p:sp>
        <p:nvSpPr>
          <p:cNvPr id="4" name="Rectangle 3"/>
          <p:cNvSpPr/>
          <p:nvPr/>
        </p:nvSpPr>
        <p:spPr>
          <a:xfrm>
            <a:off x="1500166" y="1928802"/>
            <a:ext cx="6104556" cy="2677656"/>
          </a:xfrm>
          <a:prstGeom prst="rect">
            <a:avLst/>
          </a:prstGeom>
        </p:spPr>
        <p:txBody>
          <a:bodyPr wrap="square">
            <a:spAutoFit/>
          </a:bodyPr>
          <a:lstStyle/>
          <a:p>
            <a:pPr lvl="1">
              <a:spcBef>
                <a:spcPct val="0"/>
              </a:spcBef>
              <a:buFont typeface="Arial" pitchFamily="34" charset="0"/>
              <a:buChar char="•"/>
            </a:pPr>
            <a:r>
              <a:rPr lang="en-US" sz="1200" b="1" dirty="0">
                <a:latin typeface="ISOCPEUR" pitchFamily="34" charset="0"/>
                <a:cs typeface="ISOCT" pitchFamily="2" charset="0"/>
              </a:rPr>
              <a:t>Although  green open spaces in an urban areas could add to the vitality of these areas, they could also become  dangerous wastelands if not managed effectively.</a:t>
            </a:r>
          </a:p>
          <a:p>
            <a:pPr lvl="1">
              <a:spcBef>
                <a:spcPct val="0"/>
              </a:spcBef>
              <a:buFont typeface="Arial" pitchFamily="34" charset="0"/>
              <a:buChar char="•"/>
            </a:pPr>
            <a:endParaRPr lang="en-US" sz="1200" b="1" dirty="0">
              <a:latin typeface="ISOCPEUR" pitchFamily="34" charset="0"/>
              <a:cs typeface="ISOCT" pitchFamily="2" charset="0"/>
            </a:endParaRPr>
          </a:p>
          <a:p>
            <a:pPr lvl="1">
              <a:spcBef>
                <a:spcPct val="0"/>
              </a:spcBef>
              <a:buFont typeface="Arial" pitchFamily="34" charset="0"/>
              <a:buChar char="•"/>
            </a:pPr>
            <a:r>
              <a:rPr lang="en-US" sz="1200" b="1" dirty="0">
                <a:latin typeface="ISOCPEUR" pitchFamily="34" charset="0"/>
                <a:cs typeface="ISOCT" pitchFamily="2" charset="0"/>
              </a:rPr>
              <a:t>Although a soccer field can create an opportunity to unify the community around a common interest it could to a certain extent exclude parts of the community.</a:t>
            </a:r>
          </a:p>
          <a:p>
            <a:pPr lvl="1">
              <a:spcBef>
                <a:spcPct val="0"/>
              </a:spcBef>
              <a:buFont typeface="Arial" pitchFamily="34" charset="0"/>
              <a:buChar char="•"/>
            </a:pPr>
            <a:endParaRPr lang="en-US" sz="1200" b="1" dirty="0">
              <a:latin typeface="ISOCPEUR" pitchFamily="34" charset="0"/>
              <a:cs typeface="ISOCT" pitchFamily="2" charset="0"/>
            </a:endParaRPr>
          </a:p>
          <a:p>
            <a:pPr lvl="1">
              <a:spcBef>
                <a:spcPct val="0"/>
              </a:spcBef>
              <a:buFont typeface="Arial" pitchFamily="34" charset="0"/>
              <a:buChar char="•"/>
            </a:pPr>
            <a:r>
              <a:rPr lang="en-US" sz="1200" b="1" dirty="0">
                <a:latin typeface="ISOCPEUR" pitchFamily="34" charset="0"/>
                <a:cs typeface="ISOCT" pitchFamily="2" charset="0"/>
              </a:rPr>
              <a:t>It would therefore be better utilized as an open park area accessible to all, but managed by community who have an interest in the grounds.</a:t>
            </a:r>
          </a:p>
          <a:p>
            <a:pPr lvl="1">
              <a:spcBef>
                <a:spcPct val="0"/>
              </a:spcBef>
              <a:buFont typeface="Arial" pitchFamily="34" charset="0"/>
              <a:buChar char="•"/>
            </a:pPr>
            <a:endParaRPr lang="en-US" sz="1200" b="1" dirty="0">
              <a:latin typeface="ISOCPEUR" pitchFamily="34" charset="0"/>
              <a:cs typeface="ISOCT" pitchFamily="2" charset="0"/>
            </a:endParaRPr>
          </a:p>
          <a:p>
            <a:pPr lvl="1">
              <a:spcBef>
                <a:spcPct val="0"/>
              </a:spcBef>
              <a:buFont typeface="Arial" pitchFamily="34" charset="0"/>
              <a:buChar char="•"/>
            </a:pPr>
            <a:r>
              <a:rPr lang="en-US" sz="1200" b="1" dirty="0">
                <a:latin typeface="ISOCPEUR" pitchFamily="34" charset="0"/>
                <a:cs typeface="ISOCT" pitchFamily="2" charset="0"/>
              </a:rPr>
              <a:t>This could be achieved by linking the open grounds to facilities around it, and designing it in such a way that it has activity for most of the day, to ensure community policing and ‘’eyes on the street’’</a:t>
            </a:r>
          </a:p>
          <a:p>
            <a:pPr lvl="1" algn="ctr">
              <a:spcBef>
                <a:spcPct val="0"/>
              </a:spcBef>
            </a:pPr>
            <a:endParaRPr lang="en-US" sz="1200" b="1" dirty="0">
              <a:latin typeface="ISOCPEUR" pitchFamily="34" charset="0"/>
              <a:cs typeface="ISOCT" pitchFamily="2" charset="0"/>
            </a:endParaRPr>
          </a:p>
          <a:p>
            <a:pPr lvl="1" algn="ctr">
              <a:spcBef>
                <a:spcPct val="0"/>
              </a:spcBef>
            </a:pPr>
            <a:endParaRPr lang="en-US" sz="1200" b="1" dirty="0">
              <a:latin typeface="ISOCPEUR" pitchFamily="34" charset="0"/>
              <a:cs typeface="ISOC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6838.JPG"/>
          <p:cNvPicPr>
            <a:picLocks noChangeAspect="1"/>
          </p:cNvPicPr>
          <p:nvPr/>
        </p:nvPicPr>
        <p:blipFill>
          <a:blip r:embed="rId3" cstate="email"/>
          <a:stretch>
            <a:fillRect/>
          </a:stretch>
        </p:blipFill>
        <p:spPr>
          <a:xfrm>
            <a:off x="5572132" y="714356"/>
            <a:ext cx="2928940" cy="3905253"/>
          </a:xfrm>
          <a:prstGeom prst="rect">
            <a:avLst/>
          </a:prstGeom>
        </p:spPr>
      </p:pic>
      <p:sp>
        <p:nvSpPr>
          <p:cNvPr id="6" name="Rectangle 5"/>
          <p:cNvSpPr/>
          <p:nvPr/>
        </p:nvSpPr>
        <p:spPr>
          <a:xfrm>
            <a:off x="500034" y="285728"/>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sp>
        <p:nvSpPr>
          <p:cNvPr id="8" name="Rectangle 7"/>
          <p:cNvSpPr/>
          <p:nvPr/>
        </p:nvSpPr>
        <p:spPr>
          <a:xfrm>
            <a:off x="2500298" y="6286520"/>
            <a:ext cx="4176143"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INTERVIEWS AND SOCIAL MAPPING :  THE STAKEHOLDERS</a:t>
            </a:r>
          </a:p>
        </p:txBody>
      </p:sp>
      <p:pic>
        <p:nvPicPr>
          <p:cNvPr id="9" name="Picture 8"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10" name="Rectangle 9"/>
          <p:cNvSpPr/>
          <p:nvPr/>
        </p:nvSpPr>
        <p:spPr>
          <a:xfrm>
            <a:off x="5000628" y="4643446"/>
            <a:ext cx="2373224" cy="276999"/>
          </a:xfrm>
          <a:prstGeom prst="rect">
            <a:avLst/>
          </a:prstGeom>
        </p:spPr>
        <p:txBody>
          <a:bodyPr wrap="square">
            <a:spAutoFit/>
          </a:bodyPr>
          <a:lstStyle/>
          <a:p>
            <a:pPr lvl="1" algn="ctr">
              <a:spcBef>
                <a:spcPct val="0"/>
              </a:spcBef>
            </a:pPr>
            <a:r>
              <a:rPr lang="en-US" sz="1200" b="1" dirty="0">
                <a:latin typeface="ISOCPEUR" pitchFamily="34" charset="0"/>
                <a:cs typeface="ISOCT" pitchFamily="2" charset="0"/>
              </a:rPr>
              <a:t>GABRIEL THE CARGUARD</a:t>
            </a:r>
          </a:p>
        </p:txBody>
      </p:sp>
      <p:sp>
        <p:nvSpPr>
          <p:cNvPr id="11" name="Rectangle 10"/>
          <p:cNvSpPr/>
          <p:nvPr/>
        </p:nvSpPr>
        <p:spPr>
          <a:xfrm>
            <a:off x="571472" y="1142984"/>
            <a:ext cx="3500462" cy="4524315"/>
          </a:xfrm>
          <a:prstGeom prst="rect">
            <a:avLst/>
          </a:prstGeom>
        </p:spPr>
        <p:txBody>
          <a:bodyPr wrap="square">
            <a:spAutoFit/>
          </a:bodyPr>
          <a:lstStyle/>
          <a:p>
            <a:pPr lvl="1">
              <a:spcBef>
                <a:spcPct val="0"/>
              </a:spcBef>
            </a:pPr>
            <a:r>
              <a:rPr lang="en-US" sz="1200" b="1" dirty="0">
                <a:latin typeface="ISOCPEUR" pitchFamily="34" charset="0"/>
                <a:cs typeface="ISOCT" pitchFamily="2" charset="0"/>
              </a:rPr>
              <a:t>THE STAKEHOLDERS</a:t>
            </a:r>
          </a:p>
          <a:p>
            <a:pPr lvl="1">
              <a:spcBef>
                <a:spcPct val="0"/>
              </a:spcBef>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Department of public works</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Gauteng Department of Education</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Yeoville Boys School</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Yeoville Community School</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Yeoville Sports ground Management Committee</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The Catholic Church</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The Yeoville Market</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Yeoville community.</a:t>
            </a:r>
          </a:p>
          <a:p>
            <a:pPr marL="685800" lvl="1" indent="-228600">
              <a:spcBef>
                <a:spcPct val="0"/>
              </a:spcBef>
              <a:buAutoNum type="arabicPeriod"/>
            </a:pPr>
            <a:endParaRPr lang="en-US" sz="1200" b="1" dirty="0">
              <a:latin typeface="ISOCPEUR" pitchFamily="34" charset="0"/>
              <a:cs typeface="ISOCT" pitchFamily="2" charset="0"/>
            </a:endParaRPr>
          </a:p>
          <a:p>
            <a:pPr marL="685800" lvl="1" indent="-228600">
              <a:spcBef>
                <a:spcPct val="0"/>
              </a:spcBef>
              <a:buAutoNum type="arabicPeriod"/>
            </a:pPr>
            <a:r>
              <a:rPr lang="en-US" sz="1200" b="1" dirty="0">
                <a:latin typeface="ISOCPEUR" pitchFamily="34" charset="0"/>
                <a:cs typeface="ISOCT" pitchFamily="2" charset="0"/>
              </a:rPr>
              <a:t>JRA</a:t>
            </a:r>
          </a:p>
          <a:p>
            <a:pPr marL="685800" lvl="1" indent="-228600" algn="ctr">
              <a:spcBef>
                <a:spcPct val="0"/>
              </a:spcBef>
              <a:buAutoNum type="arabicPeriod"/>
            </a:pPr>
            <a:endParaRPr lang="en-US" sz="1200" b="1" dirty="0">
              <a:latin typeface="ISOCPEUR" pitchFamily="34" charset="0"/>
              <a:cs typeface="ISOCT" pitchFamily="2" charset="0"/>
            </a:endParaRPr>
          </a:p>
          <a:p>
            <a:pPr marL="685800" lvl="1" indent="-228600" algn="ctr">
              <a:spcBef>
                <a:spcPct val="0"/>
              </a:spcBef>
              <a:buAutoNum type="arabicPeriod"/>
            </a:pPr>
            <a:endParaRPr lang="en-US" sz="1200" b="1" dirty="0">
              <a:latin typeface="ISOCPEUR" pitchFamily="34" charset="0"/>
              <a:cs typeface="ISOCT" pitchFamily="2" charset="0"/>
            </a:endParaRPr>
          </a:p>
          <a:p>
            <a:pPr marL="685800" lvl="1" indent="-228600" algn="ctr">
              <a:spcBef>
                <a:spcPct val="0"/>
              </a:spcBef>
              <a:buAutoNum type="arabicPeriod"/>
            </a:pPr>
            <a:endParaRPr lang="en-US" sz="1200" b="1" dirty="0">
              <a:latin typeface="ISOCPEUR" pitchFamily="34" charset="0"/>
              <a:cs typeface="ISOCT" pitchFamily="2" charset="0"/>
            </a:endParaRPr>
          </a:p>
          <a:p>
            <a:pPr marL="685800" lvl="1" indent="-228600" algn="ctr">
              <a:spcBef>
                <a:spcPct val="0"/>
              </a:spcBef>
            </a:pPr>
            <a:endParaRPr lang="en-US" sz="1200" b="1" dirty="0">
              <a:latin typeface="ISOCPEUR" pitchFamily="34" charset="0"/>
              <a:cs typeface="ISOCT"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034" y="285728"/>
            <a:ext cx="2619628"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SPORTS GROUND PRECINCT</a:t>
            </a:r>
            <a:endParaRPr lang="en-US" dirty="0"/>
          </a:p>
        </p:txBody>
      </p:sp>
      <p:sp>
        <p:nvSpPr>
          <p:cNvPr id="10" name="Rectangle 9"/>
          <p:cNvSpPr/>
          <p:nvPr/>
        </p:nvSpPr>
        <p:spPr>
          <a:xfrm>
            <a:off x="2643174" y="6357958"/>
            <a:ext cx="4176143"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INTERVIEWS AND SOCIAL MAPPING :  THE STAKEHOLDERS</a:t>
            </a:r>
          </a:p>
        </p:txBody>
      </p:sp>
      <p:sp>
        <p:nvSpPr>
          <p:cNvPr id="12" name="Rectangle 11"/>
          <p:cNvSpPr/>
          <p:nvPr/>
        </p:nvSpPr>
        <p:spPr>
          <a:xfrm>
            <a:off x="142844" y="642918"/>
            <a:ext cx="4963218" cy="276999"/>
          </a:xfrm>
          <a:prstGeom prst="rect">
            <a:avLst/>
          </a:prstGeom>
        </p:spPr>
        <p:txBody>
          <a:bodyPr wrap="none">
            <a:spAutoFit/>
          </a:bodyPr>
          <a:lstStyle/>
          <a:p>
            <a:pPr lvl="1">
              <a:spcBef>
                <a:spcPct val="0"/>
              </a:spcBef>
            </a:pPr>
            <a:r>
              <a:rPr lang="en-US" sz="1200" b="1" dirty="0">
                <a:latin typeface="ISOCPEUR" pitchFamily="34" charset="0"/>
                <a:cs typeface="ISOCT" pitchFamily="2" charset="0"/>
              </a:rPr>
              <a:t>MEETING WITH YEOVILLE SPORTS GROUND MANAGEMENT COMMITTEE</a:t>
            </a:r>
          </a:p>
        </p:txBody>
      </p:sp>
      <p:sp>
        <p:nvSpPr>
          <p:cNvPr id="24577" name="Rectangle 1"/>
          <p:cNvSpPr>
            <a:spLocks noChangeArrowheads="1"/>
          </p:cNvSpPr>
          <p:nvPr/>
        </p:nvSpPr>
        <p:spPr bwMode="auto">
          <a:xfrm>
            <a:off x="357158" y="1000108"/>
            <a:ext cx="48577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following items discussed in the meeting was very relevant to our first design ideas:</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sport grounds belong to the ‘’Department of Public Works’’. They don’t have to go through any channels to make discussions about the sports field and often make discussions without the knowledge of the ‘’Sports ground management committee’’. They made the decision to allow Telkom to use part of the sports field for the next 2-3 years until the damages interchange is re-built.</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St. Johns school has offered to maintain the sports field as part of teaching their boys to reach out to less fortunate communities.</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They discussed the possibility of creating a fan park on the sports field during the World Cup Soccer event, and they are looking at getting sponsors to provide a big screen and to help them control access.</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They were looking at approaching the ‘’Telkom foundation’’ for help and funding in this regard.</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Father of the Catholic church is a member of the sports field management committee, and was interested to discuss the proposal for closing Muller road between the community school and the sports field. All present were concerned about the so called technocrats at local Jhb Council with regards to closing the road but felt there was president, as they closed Frances street in the 1960’s to allow the ‘’Yeoville Boys School’’ to be linked to its current sports field.</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They also discussed the possibility of having a small soccer tournament on the sports field during Africa week that concludes on the 29</a:t>
            </a:r>
            <a:r>
              <a:rPr kumimoji="0" lang="en-US" sz="105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th</a:t>
            </a: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 of May 2010.</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most urgent order of business was to set out and paint a full size soccer field.</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YSGMC was approached by the previous Principal of the Yeoville Community School, with a possible sponsor that wants to build a basketball facility on the grounds and manage it for a period of five years. It was decided to invite this possible sponsor to the next meeting.</a:t>
            </a:r>
            <a:endParaRPr kumimoji="0" lang="en-US" sz="1050" b="0" i="0" u="none" strike="noStrike" cap="none" normalizeH="0" baseline="0" dirty="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possibility of sinking a bore hole on the site was discussed to enable them to irrigate the field without cost.</a:t>
            </a:r>
            <a:endParaRPr kumimoji="0" lang="en-US" sz="1050" b="0" i="0" u="none" strike="noStrike" cap="none" normalizeH="0" baseline="0" dirty="0">
              <a:ln>
                <a:noFill/>
              </a:ln>
              <a:solidFill>
                <a:schemeClr val="tx1"/>
              </a:solidFill>
              <a:effectLst/>
              <a:latin typeface="Arial" pitchFamily="34" charset="0"/>
            </a:endParaRPr>
          </a:p>
        </p:txBody>
      </p:sp>
      <p:pic>
        <p:nvPicPr>
          <p:cNvPr id="15" name="Picture 14" descr="doc20100419124437.jpg"/>
          <p:cNvPicPr>
            <a:picLocks noChangeAspect="1"/>
          </p:cNvPicPr>
          <p:nvPr/>
        </p:nvPicPr>
        <p:blipFill>
          <a:blip r:embed="rId3" cstate="email"/>
          <a:stretch>
            <a:fillRect/>
          </a:stretch>
        </p:blipFill>
        <p:spPr>
          <a:xfrm>
            <a:off x="8143900" y="6000768"/>
            <a:ext cx="557196" cy="534908"/>
          </a:xfrm>
          <a:prstGeom prst="rect">
            <a:avLst/>
          </a:prstGeom>
        </p:spPr>
      </p:pic>
      <p:pic>
        <p:nvPicPr>
          <p:cNvPr id="16" name="Picture 15" descr="DSC06818.JPG"/>
          <p:cNvPicPr>
            <a:picLocks noChangeAspect="1"/>
          </p:cNvPicPr>
          <p:nvPr/>
        </p:nvPicPr>
        <p:blipFill>
          <a:blip r:embed="rId4" cstate="email"/>
          <a:stretch>
            <a:fillRect/>
          </a:stretch>
        </p:blipFill>
        <p:spPr>
          <a:xfrm>
            <a:off x="5429256" y="357166"/>
            <a:ext cx="3571900" cy="2678925"/>
          </a:xfrm>
          <a:prstGeom prst="rect">
            <a:avLst/>
          </a:prstGeom>
        </p:spPr>
      </p:pic>
      <p:pic>
        <p:nvPicPr>
          <p:cNvPr id="17" name="Picture 16" descr="DSC06816.JPG"/>
          <p:cNvPicPr>
            <a:picLocks noChangeAspect="1"/>
          </p:cNvPicPr>
          <p:nvPr/>
        </p:nvPicPr>
        <p:blipFill>
          <a:blip r:embed="rId5" cstate="email"/>
          <a:stretch>
            <a:fillRect/>
          </a:stretch>
        </p:blipFill>
        <p:spPr>
          <a:xfrm>
            <a:off x="5429256" y="3303958"/>
            <a:ext cx="3500462" cy="26253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767252" y="4767724"/>
            <a:ext cx="3097323"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
        <p:nvSpPr>
          <p:cNvPr id="8" name="Rectangle 7"/>
          <p:cNvSpPr/>
          <p:nvPr/>
        </p:nvSpPr>
        <p:spPr>
          <a:xfrm>
            <a:off x="500034" y="285728"/>
            <a:ext cx="2077813"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YEOVILLE  LOCALITY</a:t>
            </a:r>
            <a:endParaRPr lang="en-US" dirty="0"/>
          </a:p>
        </p:txBody>
      </p:sp>
      <p:pic>
        <p:nvPicPr>
          <p:cNvPr id="9" name="Picture 8" descr="Logo (2) (4) Model (1).jpg"/>
          <p:cNvPicPr>
            <a:picLocks noChangeAspect="1"/>
          </p:cNvPicPr>
          <p:nvPr/>
        </p:nvPicPr>
        <p:blipFill>
          <a:blip r:embed="rId3" cstate="email"/>
          <a:stretch>
            <a:fillRect/>
          </a:stretch>
        </p:blipFill>
        <p:spPr>
          <a:xfrm>
            <a:off x="3143240" y="214289"/>
            <a:ext cx="5786478" cy="65966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417083329-3.jpg"/>
          <p:cNvPicPr>
            <a:picLocks noChangeAspect="1"/>
          </p:cNvPicPr>
          <p:nvPr/>
        </p:nvPicPr>
        <p:blipFill>
          <a:blip r:embed="rId3" cstate="email"/>
          <a:stretch>
            <a:fillRect/>
          </a:stretch>
        </p:blipFill>
        <p:spPr>
          <a:xfrm>
            <a:off x="142844" y="928670"/>
            <a:ext cx="7679669" cy="5429288"/>
          </a:xfrm>
          <a:prstGeom prst="rect">
            <a:avLst/>
          </a:prstGeom>
        </p:spPr>
      </p:pic>
      <p:pic>
        <p:nvPicPr>
          <p:cNvPr id="5" name="Picture 4"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6" name="Rectangle 5"/>
          <p:cNvSpPr/>
          <p:nvPr/>
        </p:nvSpPr>
        <p:spPr>
          <a:xfrm>
            <a:off x="428596" y="214290"/>
            <a:ext cx="1912703"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YEOVILLE MAPPING</a:t>
            </a:r>
            <a:endParaRPr lang="en-US" dirty="0"/>
          </a:p>
        </p:txBody>
      </p:sp>
      <p:sp>
        <p:nvSpPr>
          <p:cNvPr id="7" name="Rectangle 6"/>
          <p:cNvSpPr/>
          <p:nvPr/>
        </p:nvSpPr>
        <p:spPr>
          <a:xfrm>
            <a:off x="2786050" y="6286520"/>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
        <p:nvSpPr>
          <p:cNvPr id="8" name="Rectangle 7"/>
          <p:cNvSpPr/>
          <p:nvPr/>
        </p:nvSpPr>
        <p:spPr>
          <a:xfrm rot="16200000">
            <a:off x="7104373" y="3754147"/>
            <a:ext cx="3019890" cy="369332"/>
          </a:xfrm>
          <a:prstGeom prst="rect">
            <a:avLst/>
          </a:prstGeom>
        </p:spPr>
        <p:txBody>
          <a:bodyPr wrap="square">
            <a:spAutoFit/>
          </a:bodyPr>
          <a:lstStyle/>
          <a:p>
            <a:r>
              <a:rPr lang="en-US" b="1" dirty="0">
                <a:solidFill>
                  <a:schemeClr val="tx2">
                    <a:lumMod val="40000"/>
                    <a:lumOff val="60000"/>
                  </a:schemeClr>
                </a:solidFill>
                <a:latin typeface="ISOCPEUR" pitchFamily="34" charset="0"/>
              </a:rPr>
              <a:t>PUBLIC AND PRIVATE REALM</a:t>
            </a:r>
            <a:endParaRPr lang="en-US" dirty="0"/>
          </a:p>
        </p:txBody>
      </p:sp>
      <p:pic>
        <p:nvPicPr>
          <p:cNvPr id="9" name="Picture 8" descr="P1010166.JPG"/>
          <p:cNvPicPr>
            <a:picLocks noChangeAspect="1"/>
          </p:cNvPicPr>
          <p:nvPr/>
        </p:nvPicPr>
        <p:blipFill>
          <a:blip r:embed="rId5" cstate="email"/>
          <a:stretch>
            <a:fillRect/>
          </a:stretch>
        </p:blipFill>
        <p:spPr>
          <a:xfrm>
            <a:off x="6715140" y="214290"/>
            <a:ext cx="2285984" cy="1714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20100506164735-1.jpg"/>
          <p:cNvPicPr>
            <a:picLocks noChangeAspect="1"/>
          </p:cNvPicPr>
          <p:nvPr/>
        </p:nvPicPr>
        <p:blipFill>
          <a:blip r:embed="rId3" cstate="email"/>
          <a:stretch>
            <a:fillRect/>
          </a:stretch>
        </p:blipFill>
        <p:spPr>
          <a:xfrm>
            <a:off x="0" y="1000108"/>
            <a:ext cx="7174429" cy="5072098"/>
          </a:xfrm>
          <a:prstGeom prst="rect">
            <a:avLst/>
          </a:prstGeom>
        </p:spPr>
      </p:pic>
      <p:sp>
        <p:nvSpPr>
          <p:cNvPr id="6" name="Rectangle 5"/>
          <p:cNvSpPr/>
          <p:nvPr/>
        </p:nvSpPr>
        <p:spPr>
          <a:xfrm rot="16200000">
            <a:off x="6469828" y="3745750"/>
            <a:ext cx="386035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PHYSICAL ELEMENTS AND OPEN SPACES</a:t>
            </a:r>
            <a:endParaRPr lang="en-US" dirty="0"/>
          </a:p>
        </p:txBody>
      </p:sp>
      <p:pic>
        <p:nvPicPr>
          <p:cNvPr id="7" name="Picture 6"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8" name="Rectangle 7"/>
          <p:cNvSpPr/>
          <p:nvPr/>
        </p:nvSpPr>
        <p:spPr>
          <a:xfrm>
            <a:off x="2714612" y="6143644"/>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pic>
        <p:nvPicPr>
          <p:cNvPr id="9" name="Picture 8" descr="P1010210.JPG"/>
          <p:cNvPicPr>
            <a:picLocks noChangeAspect="1"/>
          </p:cNvPicPr>
          <p:nvPr/>
        </p:nvPicPr>
        <p:blipFill>
          <a:blip r:embed="rId5" cstate="email"/>
          <a:stretch>
            <a:fillRect/>
          </a:stretch>
        </p:blipFill>
        <p:spPr>
          <a:xfrm>
            <a:off x="6643702" y="142852"/>
            <a:ext cx="2214546" cy="1660910"/>
          </a:xfrm>
          <a:prstGeom prst="rect">
            <a:avLst/>
          </a:prstGeom>
        </p:spPr>
      </p:pic>
      <p:sp>
        <p:nvSpPr>
          <p:cNvPr id="10" name="Rectangle 9"/>
          <p:cNvSpPr/>
          <p:nvPr/>
        </p:nvSpPr>
        <p:spPr>
          <a:xfrm>
            <a:off x="428596" y="214290"/>
            <a:ext cx="1912703"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YEOVILLE MAPPING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c20100417083329-1.jpg"/>
          <p:cNvPicPr>
            <a:picLocks noChangeAspect="1"/>
          </p:cNvPicPr>
          <p:nvPr/>
        </p:nvPicPr>
        <p:blipFill>
          <a:blip r:embed="rId3" cstate="email"/>
          <a:stretch>
            <a:fillRect/>
          </a:stretch>
        </p:blipFill>
        <p:spPr>
          <a:xfrm>
            <a:off x="571472" y="1071546"/>
            <a:ext cx="7098207" cy="5018212"/>
          </a:xfrm>
          <a:prstGeom prst="rect">
            <a:avLst/>
          </a:prstGeom>
        </p:spPr>
      </p:pic>
      <p:pic>
        <p:nvPicPr>
          <p:cNvPr id="7" name="Picture 6" descr="doc20100419124437.jpg"/>
          <p:cNvPicPr>
            <a:picLocks noChangeAspect="1"/>
          </p:cNvPicPr>
          <p:nvPr/>
        </p:nvPicPr>
        <p:blipFill>
          <a:blip r:embed="rId4" cstate="email"/>
          <a:stretch>
            <a:fillRect/>
          </a:stretch>
        </p:blipFill>
        <p:spPr>
          <a:xfrm>
            <a:off x="8143900" y="6000768"/>
            <a:ext cx="557196" cy="534908"/>
          </a:xfrm>
          <a:prstGeom prst="rect">
            <a:avLst/>
          </a:prstGeom>
        </p:spPr>
      </p:pic>
      <p:sp>
        <p:nvSpPr>
          <p:cNvPr id="8" name="Rectangle 7"/>
          <p:cNvSpPr/>
          <p:nvPr/>
        </p:nvSpPr>
        <p:spPr>
          <a:xfrm rot="16200000">
            <a:off x="7349284" y="4152178"/>
            <a:ext cx="238719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ORIGINAL STUDY AREAS</a:t>
            </a:r>
            <a:endParaRPr lang="en-US" dirty="0"/>
          </a:p>
        </p:txBody>
      </p:sp>
      <p:sp>
        <p:nvSpPr>
          <p:cNvPr id="9" name="Rectangle 8"/>
          <p:cNvSpPr/>
          <p:nvPr/>
        </p:nvSpPr>
        <p:spPr>
          <a:xfrm>
            <a:off x="2643174" y="6072206"/>
            <a:ext cx="3097322" cy="276999"/>
          </a:xfrm>
          <a:prstGeom prst="rect">
            <a:avLst/>
          </a:prstGeom>
        </p:spPr>
        <p:txBody>
          <a:bodyPr wrap="none">
            <a:spAutoFit/>
          </a:bodyPr>
          <a:lstStyle/>
          <a:p>
            <a:pPr lvl="1" algn="ctr">
              <a:spcBef>
                <a:spcPct val="0"/>
              </a:spcBef>
            </a:pPr>
            <a:r>
              <a:rPr lang="en-US" sz="1200" b="1" dirty="0">
                <a:latin typeface="ISOCPEUR" pitchFamily="34" charset="0"/>
                <a:cs typeface="ISOCT" pitchFamily="2" charset="0"/>
              </a:rPr>
              <a:t>OVERALL MAPPING AND SITE SELECTION</a:t>
            </a:r>
          </a:p>
        </p:txBody>
      </p:sp>
      <p:sp>
        <p:nvSpPr>
          <p:cNvPr id="11" name="Rectangle 10"/>
          <p:cNvSpPr/>
          <p:nvPr/>
        </p:nvSpPr>
        <p:spPr>
          <a:xfrm>
            <a:off x="500034" y="202148"/>
            <a:ext cx="2194832" cy="369332"/>
          </a:xfrm>
          <a:prstGeom prst="rect">
            <a:avLst/>
          </a:prstGeom>
        </p:spPr>
        <p:txBody>
          <a:bodyPr wrap="none">
            <a:spAutoFit/>
          </a:bodyPr>
          <a:lstStyle/>
          <a:p>
            <a:r>
              <a:rPr lang="en-US" b="1" dirty="0">
                <a:solidFill>
                  <a:schemeClr val="tx2">
                    <a:lumMod val="40000"/>
                    <a:lumOff val="60000"/>
                  </a:schemeClr>
                </a:solidFill>
                <a:latin typeface="ISOCPEUR" pitchFamily="34" charset="0"/>
              </a:rPr>
              <a:t>INITIAL STUDY AREAS</a:t>
            </a:r>
            <a:endParaRPr lang="en-US" dirty="0"/>
          </a:p>
        </p:txBody>
      </p:sp>
      <p:pic>
        <p:nvPicPr>
          <p:cNvPr id="12" name="Picture 11" descr="DSC06670.JPG"/>
          <p:cNvPicPr>
            <a:picLocks noChangeAspect="1"/>
          </p:cNvPicPr>
          <p:nvPr/>
        </p:nvPicPr>
        <p:blipFill>
          <a:blip r:embed="rId5" cstate="email"/>
          <a:stretch>
            <a:fillRect/>
          </a:stretch>
        </p:blipFill>
        <p:spPr>
          <a:xfrm>
            <a:off x="7054457" y="0"/>
            <a:ext cx="2089543" cy="27860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1197</Words>
  <Application>Microsoft Office PowerPoint</Application>
  <PresentationFormat>Affichage à l'écran (4:3)</PresentationFormat>
  <Paragraphs>199</Paragraphs>
  <Slides>38</Slides>
  <Notes>38</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3" baseType="lpstr">
      <vt:lpstr>Arial</vt:lpstr>
      <vt:lpstr>Calibri</vt:lpstr>
      <vt:lpstr>ISOCPEUR</vt:lpstr>
      <vt:lpstr>Office Theme</vt:lpstr>
      <vt:lpstr>Image</vt:lpstr>
      <vt:lpstr>Présentation PowerPoint</vt:lpstr>
      <vt:lpstr>SPORTS GROUND PRECINCT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Relecteur</cp:lastModifiedBy>
  <cp:revision>167</cp:revision>
  <dcterms:created xsi:type="dcterms:W3CDTF">2010-04-02T12:30:50Z</dcterms:created>
  <dcterms:modified xsi:type="dcterms:W3CDTF">2019-06-27T08:19:58Z</dcterms:modified>
</cp:coreProperties>
</file>